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webextensions/webextension1.xml" ContentType="application/vnd.ms-office.webextension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20" r:id="rId4"/>
    <p:sldMasterId id="2147484032" r:id="rId5"/>
    <p:sldMasterId id="2147484112" r:id="rId6"/>
    <p:sldMasterId id="2147484149" r:id="rId7"/>
    <p:sldMasterId id="2147484161" r:id="rId8"/>
  </p:sldMasterIdLst>
  <p:notesMasterIdLst>
    <p:notesMasterId r:id="rId48"/>
  </p:notesMasterIdLst>
  <p:sldIdLst>
    <p:sldId id="257" r:id="rId9"/>
    <p:sldId id="320" r:id="rId10"/>
    <p:sldId id="1060" r:id="rId11"/>
    <p:sldId id="324" r:id="rId12"/>
    <p:sldId id="1088" r:id="rId13"/>
    <p:sldId id="326" r:id="rId14"/>
    <p:sldId id="1080" r:id="rId15"/>
    <p:sldId id="290" r:id="rId16"/>
    <p:sldId id="1065" r:id="rId17"/>
    <p:sldId id="273" r:id="rId18"/>
    <p:sldId id="274" r:id="rId19"/>
    <p:sldId id="1086" r:id="rId20"/>
    <p:sldId id="1066" r:id="rId21"/>
    <p:sldId id="296" r:id="rId22"/>
    <p:sldId id="308" r:id="rId23"/>
    <p:sldId id="307" r:id="rId24"/>
    <p:sldId id="315" r:id="rId25"/>
    <p:sldId id="336" r:id="rId26"/>
    <p:sldId id="1089" r:id="rId27"/>
    <p:sldId id="328" r:id="rId28"/>
    <p:sldId id="1082" r:id="rId29"/>
    <p:sldId id="1090" r:id="rId30"/>
    <p:sldId id="1081" r:id="rId31"/>
    <p:sldId id="1087" r:id="rId32"/>
    <p:sldId id="312" r:id="rId33"/>
    <p:sldId id="1091" r:id="rId34"/>
    <p:sldId id="1083" r:id="rId35"/>
    <p:sldId id="1092" r:id="rId36"/>
    <p:sldId id="360" r:id="rId37"/>
    <p:sldId id="1084" r:id="rId38"/>
    <p:sldId id="1093" r:id="rId39"/>
    <p:sldId id="344" r:id="rId40"/>
    <p:sldId id="345" r:id="rId41"/>
    <p:sldId id="1094" r:id="rId42"/>
    <p:sldId id="297" r:id="rId43"/>
    <p:sldId id="1095" r:id="rId44"/>
    <p:sldId id="1096" r:id="rId45"/>
    <p:sldId id="322" r:id="rId46"/>
    <p:sldId id="316" r:id="rId47"/>
  </p:sldIdLst>
  <p:sldSz cx="12192000" cy="6858000"/>
  <p:notesSz cx="6858000" cy="9144000"/>
  <p:custDataLst>
    <p:tags r:id="rId4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50" autoAdjust="0"/>
    <p:restoredTop sz="86404" autoAdjust="0"/>
  </p:normalViewPr>
  <p:slideViewPr>
    <p:cSldViewPr snapToGrid="0" snapToObjects="1">
      <p:cViewPr varScale="1">
        <p:scale>
          <a:sx n="135" d="100"/>
          <a:sy n="135" d="100"/>
        </p:scale>
        <p:origin x="736" y="160"/>
      </p:cViewPr>
      <p:guideLst/>
    </p:cSldViewPr>
  </p:slideViewPr>
  <p:outlineViewPr>
    <p:cViewPr>
      <p:scale>
        <a:sx n="33" d="100"/>
        <a:sy n="33" d="100"/>
      </p:scale>
      <p:origin x="0" y="-317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30E9EA-307C-4C80-851A-C700B9C20486}" type="doc">
      <dgm:prSet loTypeId="urn:microsoft.com/office/officeart/2005/8/layout/hProcess6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13430DD-8B44-417A-B002-5E93BD0589A7}">
      <dgm:prSet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en-US"/>
            <a:t>With who:</a:t>
          </a:r>
        </a:p>
      </dgm:t>
    </dgm:pt>
    <dgm:pt modelId="{52ACE8AC-5D8E-41F1-AF07-99DB438BB26F}" type="parTrans" cxnId="{9D7E15AE-1786-48A4-8B11-2F10AF3FC940}">
      <dgm:prSet/>
      <dgm:spPr/>
      <dgm:t>
        <a:bodyPr/>
        <a:lstStyle/>
        <a:p>
          <a:endParaRPr lang="en-US"/>
        </a:p>
      </dgm:t>
    </dgm:pt>
    <dgm:pt modelId="{C63082BA-4008-4062-B9CD-8DA3A67371E8}" type="sibTrans" cxnId="{9D7E15AE-1786-48A4-8B11-2F10AF3FC940}">
      <dgm:prSet/>
      <dgm:spPr/>
      <dgm:t>
        <a:bodyPr/>
        <a:lstStyle/>
        <a:p>
          <a:endParaRPr lang="en-US"/>
        </a:p>
      </dgm:t>
    </dgm:pt>
    <dgm:pt modelId="{5A1B9381-91EB-44B3-8612-42150EF20756}">
      <dgm:prSet custT="1"/>
      <dgm:spPr/>
      <dgm:t>
        <a:bodyPr/>
        <a:lstStyle/>
        <a:p>
          <a:r>
            <a:rPr lang="en-US" sz="2000" dirty="0"/>
            <a:t>Transportation agencies </a:t>
          </a:r>
        </a:p>
      </dgm:t>
    </dgm:pt>
    <dgm:pt modelId="{9F2C05A1-E464-450B-882D-1A2E08742F96}" type="parTrans" cxnId="{E207865E-72D2-4511-99DD-73F918E87979}">
      <dgm:prSet/>
      <dgm:spPr/>
      <dgm:t>
        <a:bodyPr/>
        <a:lstStyle/>
        <a:p>
          <a:endParaRPr lang="en-US"/>
        </a:p>
      </dgm:t>
    </dgm:pt>
    <dgm:pt modelId="{B8FA4FE7-A6BC-4D67-945A-A23CDFF1FF25}" type="sibTrans" cxnId="{E207865E-72D2-4511-99DD-73F918E87979}">
      <dgm:prSet/>
      <dgm:spPr/>
      <dgm:t>
        <a:bodyPr/>
        <a:lstStyle/>
        <a:p>
          <a:endParaRPr lang="en-US"/>
        </a:p>
      </dgm:t>
    </dgm:pt>
    <dgm:pt modelId="{19482E60-B31E-49F6-B87A-F4E6C4346A51}">
      <dgm:prSet custT="1"/>
      <dgm:spPr/>
      <dgm:t>
        <a:bodyPr/>
        <a:lstStyle/>
        <a:p>
          <a:r>
            <a:rPr lang="en-US" sz="2000" dirty="0"/>
            <a:t>Planning agencies</a:t>
          </a:r>
        </a:p>
      </dgm:t>
    </dgm:pt>
    <dgm:pt modelId="{171EE168-AD6B-4723-86E9-5A65D54098EE}" type="parTrans" cxnId="{3E92CCE1-6C90-4E05-B032-834D47E22665}">
      <dgm:prSet/>
      <dgm:spPr/>
      <dgm:t>
        <a:bodyPr/>
        <a:lstStyle/>
        <a:p>
          <a:endParaRPr lang="en-US"/>
        </a:p>
      </dgm:t>
    </dgm:pt>
    <dgm:pt modelId="{0897ABE5-AF8F-4875-B488-071C74B69CF0}" type="sibTrans" cxnId="{3E92CCE1-6C90-4E05-B032-834D47E22665}">
      <dgm:prSet/>
      <dgm:spPr/>
      <dgm:t>
        <a:bodyPr/>
        <a:lstStyle/>
        <a:p>
          <a:endParaRPr lang="en-US"/>
        </a:p>
      </dgm:t>
    </dgm:pt>
    <dgm:pt modelId="{C12860A3-ACA7-42B2-B88D-6C11C1BA0EEA}">
      <dgm:prSet custT="1"/>
      <dgm:spPr/>
      <dgm:t>
        <a:bodyPr/>
        <a:lstStyle/>
        <a:p>
          <a:r>
            <a:rPr lang="en-US" sz="2000" dirty="0"/>
            <a:t>County, city, town officials</a:t>
          </a:r>
        </a:p>
      </dgm:t>
    </dgm:pt>
    <dgm:pt modelId="{AA2B979D-1375-4A05-83AE-E31227AC986A}" type="parTrans" cxnId="{AFDAC142-687B-4E59-ACF9-5ABA652C555D}">
      <dgm:prSet/>
      <dgm:spPr/>
      <dgm:t>
        <a:bodyPr/>
        <a:lstStyle/>
        <a:p>
          <a:endParaRPr lang="en-US"/>
        </a:p>
      </dgm:t>
    </dgm:pt>
    <dgm:pt modelId="{93A078C8-BD60-411B-93C0-74FCAFE98808}" type="sibTrans" cxnId="{AFDAC142-687B-4E59-ACF9-5ABA652C555D}">
      <dgm:prSet/>
      <dgm:spPr/>
      <dgm:t>
        <a:bodyPr/>
        <a:lstStyle/>
        <a:p>
          <a:endParaRPr lang="en-US"/>
        </a:p>
      </dgm:t>
    </dgm:pt>
    <dgm:pt modelId="{FABBEC9A-CE0D-4576-9B79-5FE7CF45C7E5}">
      <dgm:prSet custT="1"/>
      <dgm:spPr/>
      <dgm:t>
        <a:bodyPr/>
        <a:lstStyle/>
        <a:p>
          <a:r>
            <a:rPr lang="en-US" sz="2000" dirty="0"/>
            <a:t>Political leaders</a:t>
          </a:r>
        </a:p>
      </dgm:t>
    </dgm:pt>
    <dgm:pt modelId="{D46B168F-3CF6-4921-ABFA-E1DD224F97DB}" type="parTrans" cxnId="{3D8AAD3C-FF24-46EC-A5DF-E71B6A07FC11}">
      <dgm:prSet/>
      <dgm:spPr/>
      <dgm:t>
        <a:bodyPr/>
        <a:lstStyle/>
        <a:p>
          <a:endParaRPr lang="en-US"/>
        </a:p>
      </dgm:t>
    </dgm:pt>
    <dgm:pt modelId="{7FC3E218-AEF2-49E3-A948-D8BD3E5181FD}" type="sibTrans" cxnId="{3D8AAD3C-FF24-46EC-A5DF-E71B6A07FC11}">
      <dgm:prSet/>
      <dgm:spPr/>
      <dgm:t>
        <a:bodyPr/>
        <a:lstStyle/>
        <a:p>
          <a:endParaRPr lang="en-US"/>
        </a:p>
      </dgm:t>
    </dgm:pt>
    <dgm:pt modelId="{8D2ABBF3-DC46-4579-A334-5771762CF2BD}">
      <dgm:prSet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For what: </a:t>
          </a:r>
        </a:p>
      </dgm:t>
    </dgm:pt>
    <dgm:pt modelId="{EB53B9AD-C3D2-4293-8AD3-0A980741D144}" type="parTrans" cxnId="{0D87E739-403D-45F5-AF81-C0FEFBD466E5}">
      <dgm:prSet/>
      <dgm:spPr/>
      <dgm:t>
        <a:bodyPr/>
        <a:lstStyle/>
        <a:p>
          <a:endParaRPr lang="en-US"/>
        </a:p>
      </dgm:t>
    </dgm:pt>
    <dgm:pt modelId="{F2F86332-C8DC-4FF2-808A-C2ED63B0A788}" type="sibTrans" cxnId="{0D87E739-403D-45F5-AF81-C0FEFBD466E5}">
      <dgm:prSet/>
      <dgm:spPr/>
      <dgm:t>
        <a:bodyPr/>
        <a:lstStyle/>
        <a:p>
          <a:endParaRPr lang="en-US"/>
        </a:p>
      </dgm:t>
    </dgm:pt>
    <dgm:pt modelId="{FBA36656-04A5-4722-88F6-F2BF056015B0}">
      <dgm:prSet/>
      <dgm:spPr/>
      <dgm:t>
        <a:bodyPr/>
        <a:lstStyle/>
        <a:p>
          <a:r>
            <a:rPr lang="en-US"/>
            <a:t>More transportation resources</a:t>
          </a:r>
        </a:p>
      </dgm:t>
    </dgm:pt>
    <dgm:pt modelId="{8C8F9E75-7779-44BC-8064-9EE1FEA05448}" type="parTrans" cxnId="{68DEDBA6-799B-48B2-B8BD-3624144C5FA9}">
      <dgm:prSet/>
      <dgm:spPr/>
      <dgm:t>
        <a:bodyPr/>
        <a:lstStyle/>
        <a:p>
          <a:endParaRPr lang="en-US"/>
        </a:p>
      </dgm:t>
    </dgm:pt>
    <dgm:pt modelId="{06375774-F9F9-41E9-AC6F-CC993B42E564}" type="sibTrans" cxnId="{68DEDBA6-799B-48B2-B8BD-3624144C5FA9}">
      <dgm:prSet/>
      <dgm:spPr/>
      <dgm:t>
        <a:bodyPr/>
        <a:lstStyle/>
        <a:p>
          <a:endParaRPr lang="en-US"/>
        </a:p>
      </dgm:t>
    </dgm:pt>
    <dgm:pt modelId="{B6FC1E42-EE1D-4682-9D9D-5B2655614165}">
      <dgm:prSet/>
      <dgm:spPr/>
      <dgm:t>
        <a:bodyPr/>
        <a:lstStyle/>
        <a:p>
          <a:r>
            <a:rPr lang="en-US"/>
            <a:t>More transportation options</a:t>
          </a:r>
        </a:p>
      </dgm:t>
    </dgm:pt>
    <dgm:pt modelId="{A3F731BD-9241-45B0-B0D7-C52AD7F1601D}" type="parTrans" cxnId="{9CC2240E-F193-4E6B-B745-CC42A1D7383B}">
      <dgm:prSet/>
      <dgm:spPr/>
      <dgm:t>
        <a:bodyPr/>
        <a:lstStyle/>
        <a:p>
          <a:endParaRPr lang="en-US"/>
        </a:p>
      </dgm:t>
    </dgm:pt>
    <dgm:pt modelId="{3183B5B9-EAE8-415B-9506-CAFD0A5A54D1}" type="sibTrans" cxnId="{9CC2240E-F193-4E6B-B745-CC42A1D7383B}">
      <dgm:prSet/>
      <dgm:spPr/>
      <dgm:t>
        <a:bodyPr/>
        <a:lstStyle/>
        <a:p>
          <a:endParaRPr lang="en-US"/>
        </a:p>
      </dgm:t>
    </dgm:pt>
    <dgm:pt modelId="{F17C3CDD-BDCA-4929-8CD5-D67725AB89FB}">
      <dgm:prSet/>
      <dgm:spPr/>
      <dgm:t>
        <a:bodyPr/>
        <a:lstStyle/>
        <a:p>
          <a:r>
            <a:rPr lang="en-US"/>
            <a:t>Accessible transportation</a:t>
          </a:r>
        </a:p>
      </dgm:t>
    </dgm:pt>
    <dgm:pt modelId="{92C080EF-70BA-4979-8447-C54D15368845}" type="parTrans" cxnId="{7377D387-84A5-4B94-A084-C16B9E2AD002}">
      <dgm:prSet/>
      <dgm:spPr/>
      <dgm:t>
        <a:bodyPr/>
        <a:lstStyle/>
        <a:p>
          <a:endParaRPr lang="en-US"/>
        </a:p>
      </dgm:t>
    </dgm:pt>
    <dgm:pt modelId="{18A74784-E214-4784-A075-FBB12D3F0253}" type="sibTrans" cxnId="{7377D387-84A5-4B94-A084-C16B9E2AD002}">
      <dgm:prSet/>
      <dgm:spPr/>
      <dgm:t>
        <a:bodyPr/>
        <a:lstStyle/>
        <a:p>
          <a:endParaRPr lang="en-US"/>
        </a:p>
      </dgm:t>
    </dgm:pt>
    <dgm:pt modelId="{2E17E7C7-F724-4325-A703-3C45CF02BFF8}">
      <dgm:prSet/>
      <dgm:spPr/>
      <dgm:t>
        <a:bodyPr/>
        <a:lstStyle/>
        <a:p>
          <a:r>
            <a:rPr lang="en-US" dirty="0"/>
            <a:t>More involvement of people with disabilities</a:t>
          </a:r>
        </a:p>
      </dgm:t>
    </dgm:pt>
    <dgm:pt modelId="{3D5A967B-403E-43D3-BA9F-3031262CE918}" type="parTrans" cxnId="{845AB860-603E-4798-987A-13B0326A3BDE}">
      <dgm:prSet/>
      <dgm:spPr/>
      <dgm:t>
        <a:bodyPr/>
        <a:lstStyle/>
        <a:p>
          <a:endParaRPr lang="en-US"/>
        </a:p>
      </dgm:t>
    </dgm:pt>
    <dgm:pt modelId="{19AA5A04-CC39-443C-B0FB-770DC6317098}" type="sibTrans" cxnId="{845AB860-603E-4798-987A-13B0326A3BDE}">
      <dgm:prSet/>
      <dgm:spPr/>
      <dgm:t>
        <a:bodyPr/>
        <a:lstStyle/>
        <a:p>
          <a:endParaRPr lang="en-US"/>
        </a:p>
      </dgm:t>
    </dgm:pt>
    <dgm:pt modelId="{3B64F6F4-2240-A348-AE62-269F59678B09}" type="pres">
      <dgm:prSet presAssocID="{0530E9EA-307C-4C80-851A-C700B9C20486}" presName="theList" presStyleCnt="0">
        <dgm:presLayoutVars>
          <dgm:dir/>
          <dgm:animLvl val="lvl"/>
          <dgm:resizeHandles val="exact"/>
        </dgm:presLayoutVars>
      </dgm:prSet>
      <dgm:spPr/>
    </dgm:pt>
    <dgm:pt modelId="{E91052A4-C5FD-F941-9874-C161145AB0FD}" type="pres">
      <dgm:prSet presAssocID="{213430DD-8B44-417A-B002-5E93BD0589A7}" presName="compNode" presStyleCnt="0"/>
      <dgm:spPr/>
    </dgm:pt>
    <dgm:pt modelId="{4BCEEC2F-3F98-4241-B843-D7B9B9AB2124}" type="pres">
      <dgm:prSet presAssocID="{213430DD-8B44-417A-B002-5E93BD0589A7}" presName="noGeometry" presStyleCnt="0"/>
      <dgm:spPr/>
    </dgm:pt>
    <dgm:pt modelId="{FE35EFAE-5255-064F-875D-367349090AE2}" type="pres">
      <dgm:prSet presAssocID="{213430DD-8B44-417A-B002-5E93BD0589A7}" presName="childTextVisible" presStyleLbl="bgAccFollowNode1" presStyleIdx="0" presStyleCnt="2">
        <dgm:presLayoutVars>
          <dgm:bulletEnabled val="1"/>
        </dgm:presLayoutVars>
      </dgm:prSet>
      <dgm:spPr/>
    </dgm:pt>
    <dgm:pt modelId="{D4FF646B-AF22-8B49-A2CE-5D41A1105B62}" type="pres">
      <dgm:prSet presAssocID="{213430DD-8B44-417A-B002-5E93BD0589A7}" presName="childTextHidden" presStyleLbl="bgAccFollowNode1" presStyleIdx="0" presStyleCnt="2"/>
      <dgm:spPr/>
    </dgm:pt>
    <dgm:pt modelId="{1F796E83-A0C0-8144-A895-AEF54C947BB4}" type="pres">
      <dgm:prSet presAssocID="{213430DD-8B44-417A-B002-5E93BD0589A7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B86B7270-471B-3049-91B5-1BF5BC3BEE45}" type="pres">
      <dgm:prSet presAssocID="{213430DD-8B44-417A-B002-5E93BD0589A7}" presName="aSpace" presStyleCnt="0"/>
      <dgm:spPr/>
    </dgm:pt>
    <dgm:pt modelId="{BD35EBFC-0970-B240-A9B1-EA6AA91341F3}" type="pres">
      <dgm:prSet presAssocID="{8D2ABBF3-DC46-4579-A334-5771762CF2BD}" presName="compNode" presStyleCnt="0"/>
      <dgm:spPr/>
    </dgm:pt>
    <dgm:pt modelId="{A17443EF-7CDE-4349-96B8-965BE2F122FE}" type="pres">
      <dgm:prSet presAssocID="{8D2ABBF3-DC46-4579-A334-5771762CF2BD}" presName="noGeometry" presStyleCnt="0"/>
      <dgm:spPr/>
    </dgm:pt>
    <dgm:pt modelId="{13890EE5-0A67-8D4E-84CB-0195D15CCA27}" type="pres">
      <dgm:prSet presAssocID="{8D2ABBF3-DC46-4579-A334-5771762CF2BD}" presName="childTextVisible" presStyleLbl="bgAccFollowNode1" presStyleIdx="1" presStyleCnt="2">
        <dgm:presLayoutVars>
          <dgm:bulletEnabled val="1"/>
        </dgm:presLayoutVars>
      </dgm:prSet>
      <dgm:spPr/>
    </dgm:pt>
    <dgm:pt modelId="{A7F9964A-4F5F-8948-A48B-B521A935C54A}" type="pres">
      <dgm:prSet presAssocID="{8D2ABBF3-DC46-4579-A334-5771762CF2BD}" presName="childTextHidden" presStyleLbl="bgAccFollowNode1" presStyleIdx="1" presStyleCnt="2"/>
      <dgm:spPr/>
    </dgm:pt>
    <dgm:pt modelId="{167002D2-5577-9E46-A265-17C32F4A0345}" type="pres">
      <dgm:prSet presAssocID="{8D2ABBF3-DC46-4579-A334-5771762CF2BD}" presName="parentText" presStyleLbl="node1" presStyleIdx="1" presStyleCnt="2">
        <dgm:presLayoutVars>
          <dgm:chMax val="1"/>
          <dgm:bulletEnabled val="1"/>
        </dgm:presLayoutVars>
      </dgm:prSet>
      <dgm:spPr/>
    </dgm:pt>
  </dgm:ptLst>
  <dgm:cxnLst>
    <dgm:cxn modelId="{9CC2240E-F193-4E6B-B745-CC42A1D7383B}" srcId="{8D2ABBF3-DC46-4579-A334-5771762CF2BD}" destId="{B6FC1E42-EE1D-4682-9D9D-5B2655614165}" srcOrd="1" destOrd="0" parTransId="{A3F731BD-9241-45B0-B0D7-C52AD7F1601D}" sibTransId="{3183B5B9-EAE8-415B-9506-CAFD0A5A54D1}"/>
    <dgm:cxn modelId="{ED50EB0F-EB53-9E47-A75E-AC523B04C270}" type="presOf" srcId="{B6FC1E42-EE1D-4682-9D9D-5B2655614165}" destId="{A7F9964A-4F5F-8948-A48B-B521A935C54A}" srcOrd="1" destOrd="1" presId="urn:microsoft.com/office/officeart/2005/8/layout/hProcess6"/>
    <dgm:cxn modelId="{4D726F16-1139-2D43-92CC-E566F398DD0B}" type="presOf" srcId="{FABBEC9A-CE0D-4576-9B79-5FE7CF45C7E5}" destId="{D4FF646B-AF22-8B49-A2CE-5D41A1105B62}" srcOrd="1" destOrd="3" presId="urn:microsoft.com/office/officeart/2005/8/layout/hProcess6"/>
    <dgm:cxn modelId="{DDD9B419-ED94-284F-962C-BF4A04CCC00F}" type="presOf" srcId="{C12860A3-ACA7-42B2-B88D-6C11C1BA0EEA}" destId="{FE35EFAE-5255-064F-875D-367349090AE2}" srcOrd="0" destOrd="2" presId="urn:microsoft.com/office/officeart/2005/8/layout/hProcess6"/>
    <dgm:cxn modelId="{9150E22A-BB6C-DC45-999A-DEB6AD914B4F}" type="presOf" srcId="{2E17E7C7-F724-4325-A703-3C45CF02BFF8}" destId="{A7F9964A-4F5F-8948-A48B-B521A935C54A}" srcOrd="1" destOrd="3" presId="urn:microsoft.com/office/officeart/2005/8/layout/hProcess6"/>
    <dgm:cxn modelId="{3006B02B-924E-3442-A92F-774939540D7B}" type="presOf" srcId="{F17C3CDD-BDCA-4929-8CD5-D67725AB89FB}" destId="{13890EE5-0A67-8D4E-84CB-0195D15CCA27}" srcOrd="0" destOrd="2" presId="urn:microsoft.com/office/officeart/2005/8/layout/hProcess6"/>
    <dgm:cxn modelId="{0D87E739-403D-45F5-AF81-C0FEFBD466E5}" srcId="{0530E9EA-307C-4C80-851A-C700B9C20486}" destId="{8D2ABBF3-DC46-4579-A334-5771762CF2BD}" srcOrd="1" destOrd="0" parTransId="{EB53B9AD-C3D2-4293-8AD3-0A980741D144}" sibTransId="{F2F86332-C8DC-4FF2-808A-C2ED63B0A788}"/>
    <dgm:cxn modelId="{3D8AAD3C-FF24-46EC-A5DF-E71B6A07FC11}" srcId="{213430DD-8B44-417A-B002-5E93BD0589A7}" destId="{FABBEC9A-CE0D-4576-9B79-5FE7CF45C7E5}" srcOrd="3" destOrd="0" parTransId="{D46B168F-3CF6-4921-ABFA-E1DD224F97DB}" sibTransId="{7FC3E218-AEF2-49E3-A948-D8BD3E5181FD}"/>
    <dgm:cxn modelId="{AFDAC142-687B-4E59-ACF9-5ABA652C555D}" srcId="{213430DD-8B44-417A-B002-5E93BD0589A7}" destId="{C12860A3-ACA7-42B2-B88D-6C11C1BA0EEA}" srcOrd="2" destOrd="0" parTransId="{AA2B979D-1375-4A05-83AE-E31227AC986A}" sibTransId="{93A078C8-BD60-411B-93C0-74FCAFE98808}"/>
    <dgm:cxn modelId="{9C385452-85AA-344B-9A3A-A4C7415EE91E}" type="presOf" srcId="{19482E60-B31E-49F6-B87A-F4E6C4346A51}" destId="{FE35EFAE-5255-064F-875D-367349090AE2}" srcOrd="0" destOrd="1" presId="urn:microsoft.com/office/officeart/2005/8/layout/hProcess6"/>
    <dgm:cxn modelId="{8CC0555C-D07F-8940-90EB-DCF5BA62194F}" type="presOf" srcId="{2E17E7C7-F724-4325-A703-3C45CF02BFF8}" destId="{13890EE5-0A67-8D4E-84CB-0195D15CCA27}" srcOrd="0" destOrd="3" presId="urn:microsoft.com/office/officeart/2005/8/layout/hProcess6"/>
    <dgm:cxn modelId="{E207865E-72D2-4511-99DD-73F918E87979}" srcId="{213430DD-8B44-417A-B002-5E93BD0589A7}" destId="{5A1B9381-91EB-44B3-8612-42150EF20756}" srcOrd="0" destOrd="0" parTransId="{9F2C05A1-E464-450B-882D-1A2E08742F96}" sibTransId="{B8FA4FE7-A6BC-4D67-945A-A23CDFF1FF25}"/>
    <dgm:cxn modelId="{845AB860-603E-4798-987A-13B0326A3BDE}" srcId="{8D2ABBF3-DC46-4579-A334-5771762CF2BD}" destId="{2E17E7C7-F724-4325-A703-3C45CF02BFF8}" srcOrd="3" destOrd="0" parTransId="{3D5A967B-403E-43D3-BA9F-3031262CE918}" sibTransId="{19AA5A04-CC39-443C-B0FB-770DC6317098}"/>
    <dgm:cxn modelId="{E14C5765-3A28-2040-BFFE-A08342883060}" type="presOf" srcId="{FBA36656-04A5-4722-88F6-F2BF056015B0}" destId="{A7F9964A-4F5F-8948-A48B-B521A935C54A}" srcOrd="1" destOrd="0" presId="urn:microsoft.com/office/officeart/2005/8/layout/hProcess6"/>
    <dgm:cxn modelId="{04ACA267-D1BE-F843-B53C-D182D8A7AAD9}" type="presOf" srcId="{213430DD-8B44-417A-B002-5E93BD0589A7}" destId="{1F796E83-A0C0-8144-A895-AEF54C947BB4}" srcOrd="0" destOrd="0" presId="urn:microsoft.com/office/officeart/2005/8/layout/hProcess6"/>
    <dgm:cxn modelId="{E815196D-B6E1-7046-9691-AE2E4FF75B50}" type="presOf" srcId="{5A1B9381-91EB-44B3-8612-42150EF20756}" destId="{FE35EFAE-5255-064F-875D-367349090AE2}" srcOrd="0" destOrd="0" presId="urn:microsoft.com/office/officeart/2005/8/layout/hProcess6"/>
    <dgm:cxn modelId="{DFD51E72-BD24-8541-B9CC-A3BBAD379C48}" type="presOf" srcId="{C12860A3-ACA7-42B2-B88D-6C11C1BA0EEA}" destId="{D4FF646B-AF22-8B49-A2CE-5D41A1105B62}" srcOrd="1" destOrd="2" presId="urn:microsoft.com/office/officeart/2005/8/layout/hProcess6"/>
    <dgm:cxn modelId="{7377D387-84A5-4B94-A084-C16B9E2AD002}" srcId="{8D2ABBF3-DC46-4579-A334-5771762CF2BD}" destId="{F17C3CDD-BDCA-4929-8CD5-D67725AB89FB}" srcOrd="2" destOrd="0" parTransId="{92C080EF-70BA-4979-8447-C54D15368845}" sibTransId="{18A74784-E214-4784-A075-FBB12D3F0253}"/>
    <dgm:cxn modelId="{4249558C-50F0-0444-9D7A-D42B2A80C71B}" type="presOf" srcId="{8D2ABBF3-DC46-4579-A334-5771762CF2BD}" destId="{167002D2-5577-9E46-A265-17C32F4A0345}" srcOrd="0" destOrd="0" presId="urn:microsoft.com/office/officeart/2005/8/layout/hProcess6"/>
    <dgm:cxn modelId="{840DB7A1-CB1A-244F-A20D-8FCBEB39D6E2}" type="presOf" srcId="{19482E60-B31E-49F6-B87A-F4E6C4346A51}" destId="{D4FF646B-AF22-8B49-A2CE-5D41A1105B62}" srcOrd="1" destOrd="1" presId="urn:microsoft.com/office/officeart/2005/8/layout/hProcess6"/>
    <dgm:cxn modelId="{68DEDBA6-799B-48B2-B8BD-3624144C5FA9}" srcId="{8D2ABBF3-DC46-4579-A334-5771762CF2BD}" destId="{FBA36656-04A5-4722-88F6-F2BF056015B0}" srcOrd="0" destOrd="0" parTransId="{8C8F9E75-7779-44BC-8064-9EE1FEA05448}" sibTransId="{06375774-F9F9-41E9-AC6F-CC993B42E564}"/>
    <dgm:cxn modelId="{9D7E15AE-1786-48A4-8B11-2F10AF3FC940}" srcId="{0530E9EA-307C-4C80-851A-C700B9C20486}" destId="{213430DD-8B44-417A-B002-5E93BD0589A7}" srcOrd="0" destOrd="0" parTransId="{52ACE8AC-5D8E-41F1-AF07-99DB438BB26F}" sibTransId="{C63082BA-4008-4062-B9CD-8DA3A67371E8}"/>
    <dgm:cxn modelId="{A01AE4B2-3B7B-374D-A102-B318D8607908}" type="presOf" srcId="{0530E9EA-307C-4C80-851A-C700B9C20486}" destId="{3B64F6F4-2240-A348-AE62-269F59678B09}" srcOrd="0" destOrd="0" presId="urn:microsoft.com/office/officeart/2005/8/layout/hProcess6"/>
    <dgm:cxn modelId="{FD1C71B5-1F2A-A941-BC53-8C5393D3F5EE}" type="presOf" srcId="{FABBEC9A-CE0D-4576-9B79-5FE7CF45C7E5}" destId="{FE35EFAE-5255-064F-875D-367349090AE2}" srcOrd="0" destOrd="3" presId="urn:microsoft.com/office/officeart/2005/8/layout/hProcess6"/>
    <dgm:cxn modelId="{2E8F1FBF-3EB2-6341-B7CF-8EC7C3C2412E}" type="presOf" srcId="{5A1B9381-91EB-44B3-8612-42150EF20756}" destId="{D4FF646B-AF22-8B49-A2CE-5D41A1105B62}" srcOrd="1" destOrd="0" presId="urn:microsoft.com/office/officeart/2005/8/layout/hProcess6"/>
    <dgm:cxn modelId="{5DA82CD5-1351-BB41-8526-F30A89DECADB}" type="presOf" srcId="{B6FC1E42-EE1D-4682-9D9D-5B2655614165}" destId="{13890EE5-0A67-8D4E-84CB-0195D15CCA27}" srcOrd="0" destOrd="1" presId="urn:microsoft.com/office/officeart/2005/8/layout/hProcess6"/>
    <dgm:cxn modelId="{3E92CCE1-6C90-4E05-B032-834D47E22665}" srcId="{213430DD-8B44-417A-B002-5E93BD0589A7}" destId="{19482E60-B31E-49F6-B87A-F4E6C4346A51}" srcOrd="1" destOrd="0" parTransId="{171EE168-AD6B-4723-86E9-5A65D54098EE}" sibTransId="{0897ABE5-AF8F-4875-B488-071C74B69CF0}"/>
    <dgm:cxn modelId="{984E5BE4-3D53-CC4F-A4BC-7AE724C989D6}" type="presOf" srcId="{FBA36656-04A5-4722-88F6-F2BF056015B0}" destId="{13890EE5-0A67-8D4E-84CB-0195D15CCA27}" srcOrd="0" destOrd="0" presId="urn:microsoft.com/office/officeart/2005/8/layout/hProcess6"/>
    <dgm:cxn modelId="{359868F9-970F-364E-ADD4-79E702E9C741}" type="presOf" srcId="{F17C3CDD-BDCA-4929-8CD5-D67725AB89FB}" destId="{A7F9964A-4F5F-8948-A48B-B521A935C54A}" srcOrd="1" destOrd="2" presId="urn:microsoft.com/office/officeart/2005/8/layout/hProcess6"/>
    <dgm:cxn modelId="{A25926D1-3689-1541-A7DB-54D124AD4814}" type="presParOf" srcId="{3B64F6F4-2240-A348-AE62-269F59678B09}" destId="{E91052A4-C5FD-F941-9874-C161145AB0FD}" srcOrd="0" destOrd="0" presId="urn:microsoft.com/office/officeart/2005/8/layout/hProcess6"/>
    <dgm:cxn modelId="{0F7C3884-691A-1943-8C25-3A301E420D39}" type="presParOf" srcId="{E91052A4-C5FD-F941-9874-C161145AB0FD}" destId="{4BCEEC2F-3F98-4241-B843-D7B9B9AB2124}" srcOrd="0" destOrd="0" presId="urn:microsoft.com/office/officeart/2005/8/layout/hProcess6"/>
    <dgm:cxn modelId="{385D75C1-D5A6-4548-9C52-820E198A30CA}" type="presParOf" srcId="{E91052A4-C5FD-F941-9874-C161145AB0FD}" destId="{FE35EFAE-5255-064F-875D-367349090AE2}" srcOrd="1" destOrd="0" presId="urn:microsoft.com/office/officeart/2005/8/layout/hProcess6"/>
    <dgm:cxn modelId="{E1D17BF0-2A08-0542-86C0-9B0D71ADFC40}" type="presParOf" srcId="{E91052A4-C5FD-F941-9874-C161145AB0FD}" destId="{D4FF646B-AF22-8B49-A2CE-5D41A1105B62}" srcOrd="2" destOrd="0" presId="urn:microsoft.com/office/officeart/2005/8/layout/hProcess6"/>
    <dgm:cxn modelId="{842CFBE6-1145-1845-BE3C-E66CD05817A1}" type="presParOf" srcId="{E91052A4-C5FD-F941-9874-C161145AB0FD}" destId="{1F796E83-A0C0-8144-A895-AEF54C947BB4}" srcOrd="3" destOrd="0" presId="urn:microsoft.com/office/officeart/2005/8/layout/hProcess6"/>
    <dgm:cxn modelId="{F8B6BD6F-4629-5742-A185-6DD268FC57DF}" type="presParOf" srcId="{3B64F6F4-2240-A348-AE62-269F59678B09}" destId="{B86B7270-471B-3049-91B5-1BF5BC3BEE45}" srcOrd="1" destOrd="0" presId="urn:microsoft.com/office/officeart/2005/8/layout/hProcess6"/>
    <dgm:cxn modelId="{642840C0-A1CF-FB41-8763-C8822CF15747}" type="presParOf" srcId="{3B64F6F4-2240-A348-AE62-269F59678B09}" destId="{BD35EBFC-0970-B240-A9B1-EA6AA91341F3}" srcOrd="2" destOrd="0" presId="urn:microsoft.com/office/officeart/2005/8/layout/hProcess6"/>
    <dgm:cxn modelId="{F20B179D-AD10-3648-8F17-C4206AE06C84}" type="presParOf" srcId="{BD35EBFC-0970-B240-A9B1-EA6AA91341F3}" destId="{A17443EF-7CDE-4349-96B8-965BE2F122FE}" srcOrd="0" destOrd="0" presId="urn:microsoft.com/office/officeart/2005/8/layout/hProcess6"/>
    <dgm:cxn modelId="{EAA000CF-0ACF-8348-9E9D-E78C2638FA5F}" type="presParOf" srcId="{BD35EBFC-0970-B240-A9B1-EA6AA91341F3}" destId="{13890EE5-0A67-8D4E-84CB-0195D15CCA27}" srcOrd="1" destOrd="0" presId="urn:microsoft.com/office/officeart/2005/8/layout/hProcess6"/>
    <dgm:cxn modelId="{73B5BACF-CF97-494D-BB49-EA3FFE982AE0}" type="presParOf" srcId="{BD35EBFC-0970-B240-A9B1-EA6AA91341F3}" destId="{A7F9964A-4F5F-8948-A48B-B521A935C54A}" srcOrd="2" destOrd="0" presId="urn:microsoft.com/office/officeart/2005/8/layout/hProcess6"/>
    <dgm:cxn modelId="{DB83DF66-5F40-CA4A-BCC3-500BC1099D23}" type="presParOf" srcId="{BD35EBFC-0970-B240-A9B1-EA6AA91341F3}" destId="{167002D2-5577-9E46-A265-17C32F4A0345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3C0ABD-B74A-45C2-92E5-13545BC6FFE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3AE8A1-9EF1-468B-A731-90809B172F19}">
      <dgm:prSet custT="1"/>
      <dgm:spPr>
        <a:solidFill>
          <a:srgbClr val="7030A0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en-US" sz="2400" b="1" dirty="0"/>
            <a:t>Who:</a:t>
          </a:r>
          <a:endParaRPr lang="en-US" sz="2400" dirty="0"/>
        </a:p>
      </dgm:t>
    </dgm:pt>
    <dgm:pt modelId="{DFA710AB-8EA9-487A-8D76-385DB93A485D}" type="parTrans" cxnId="{BCED4217-91B4-4551-8F50-CC553BFDA7D4}">
      <dgm:prSet/>
      <dgm:spPr/>
      <dgm:t>
        <a:bodyPr/>
        <a:lstStyle/>
        <a:p>
          <a:endParaRPr lang="en-US"/>
        </a:p>
      </dgm:t>
    </dgm:pt>
    <dgm:pt modelId="{9E6D9D24-0715-4391-87D0-D62F37AAFD2D}" type="sibTrans" cxnId="{BCED4217-91B4-4551-8F50-CC553BFDA7D4}">
      <dgm:prSet/>
      <dgm:spPr/>
      <dgm:t>
        <a:bodyPr/>
        <a:lstStyle/>
        <a:p>
          <a:endParaRPr lang="en-US"/>
        </a:p>
      </dgm:t>
    </dgm:pt>
    <dgm:pt modelId="{B9018D40-76DC-474F-A815-D22CE485AE7C}">
      <dgm:prSet/>
      <dgm:spPr/>
      <dgm:t>
        <a:bodyPr/>
        <a:lstStyle/>
        <a:p>
          <a:r>
            <a:rPr lang="en-US" i="0" dirty="0"/>
            <a:t>Transportation officials &amp; providers</a:t>
          </a:r>
        </a:p>
      </dgm:t>
    </dgm:pt>
    <dgm:pt modelId="{69FCD773-7D45-4085-8BCF-870E2D0A258B}" type="parTrans" cxnId="{C574EA19-B320-445F-B0D5-6EAE47FC90FA}">
      <dgm:prSet/>
      <dgm:spPr/>
      <dgm:t>
        <a:bodyPr/>
        <a:lstStyle/>
        <a:p>
          <a:endParaRPr lang="en-US"/>
        </a:p>
      </dgm:t>
    </dgm:pt>
    <dgm:pt modelId="{7A4620DD-A54E-467B-BFE1-67D85E9D1D5D}" type="sibTrans" cxnId="{C574EA19-B320-445F-B0D5-6EAE47FC90FA}">
      <dgm:prSet/>
      <dgm:spPr/>
      <dgm:t>
        <a:bodyPr/>
        <a:lstStyle/>
        <a:p>
          <a:endParaRPr lang="en-US"/>
        </a:p>
      </dgm:t>
    </dgm:pt>
    <dgm:pt modelId="{06ABD363-DD27-4207-BD90-F1CAEF11BC68}">
      <dgm:prSet/>
      <dgm:spPr/>
      <dgm:t>
        <a:bodyPr/>
        <a:lstStyle/>
        <a:p>
          <a:r>
            <a:rPr lang="en-US" i="0" dirty="0"/>
            <a:t>Community organizations</a:t>
          </a:r>
        </a:p>
      </dgm:t>
    </dgm:pt>
    <dgm:pt modelId="{D3AE5EFB-5724-4117-9520-013B4AC03C57}" type="parTrans" cxnId="{B321A976-1846-418D-A3C6-56AECD914952}">
      <dgm:prSet/>
      <dgm:spPr/>
      <dgm:t>
        <a:bodyPr/>
        <a:lstStyle/>
        <a:p>
          <a:endParaRPr lang="en-US"/>
        </a:p>
      </dgm:t>
    </dgm:pt>
    <dgm:pt modelId="{EDAED2F6-DBE2-446B-824D-A5648C9C2E9B}" type="sibTrans" cxnId="{B321A976-1846-418D-A3C6-56AECD914952}">
      <dgm:prSet/>
      <dgm:spPr/>
      <dgm:t>
        <a:bodyPr/>
        <a:lstStyle/>
        <a:p>
          <a:endParaRPr lang="en-US"/>
        </a:p>
      </dgm:t>
    </dgm:pt>
    <dgm:pt modelId="{72D90B25-E1EC-41B8-B636-270CBAC8175E}">
      <dgm:prSet/>
      <dgm:spPr/>
      <dgm:t>
        <a:bodyPr/>
        <a:lstStyle/>
        <a:p>
          <a:r>
            <a:rPr lang="en-US" i="0" dirty="0"/>
            <a:t>Advocates</a:t>
          </a:r>
        </a:p>
      </dgm:t>
    </dgm:pt>
    <dgm:pt modelId="{FEF4241D-3164-4E8B-8B28-9A10FDE33E01}" type="parTrans" cxnId="{A480D841-AEE3-4734-AEDE-F7EE919A9D1E}">
      <dgm:prSet/>
      <dgm:spPr/>
      <dgm:t>
        <a:bodyPr/>
        <a:lstStyle/>
        <a:p>
          <a:endParaRPr lang="en-US"/>
        </a:p>
      </dgm:t>
    </dgm:pt>
    <dgm:pt modelId="{04B8160C-0F85-478D-A6B2-AF7045A6FD4D}" type="sibTrans" cxnId="{A480D841-AEE3-4734-AEDE-F7EE919A9D1E}">
      <dgm:prSet/>
      <dgm:spPr/>
      <dgm:t>
        <a:bodyPr/>
        <a:lstStyle/>
        <a:p>
          <a:endParaRPr lang="en-US"/>
        </a:p>
      </dgm:t>
    </dgm:pt>
    <dgm:pt modelId="{AA50F5AD-1236-4A9F-A353-45BCFAA92A4B}">
      <dgm:prSet/>
      <dgm:spPr/>
      <dgm:t>
        <a:bodyPr/>
        <a:lstStyle/>
        <a:p>
          <a:r>
            <a:rPr lang="en-US" i="0" dirty="0"/>
            <a:t>Others</a:t>
          </a:r>
        </a:p>
      </dgm:t>
    </dgm:pt>
    <dgm:pt modelId="{CF5199EE-6B1D-4623-9802-0717DB1727A6}" type="parTrans" cxnId="{97DECE9B-544D-4E18-B1A0-50AB3CF6E949}">
      <dgm:prSet/>
      <dgm:spPr/>
      <dgm:t>
        <a:bodyPr/>
        <a:lstStyle/>
        <a:p>
          <a:endParaRPr lang="en-US"/>
        </a:p>
      </dgm:t>
    </dgm:pt>
    <dgm:pt modelId="{4E72485F-3F2F-4A44-ABCE-F0D1DFB7C7A0}" type="sibTrans" cxnId="{97DECE9B-544D-4E18-B1A0-50AB3CF6E949}">
      <dgm:prSet/>
      <dgm:spPr/>
      <dgm:t>
        <a:bodyPr/>
        <a:lstStyle/>
        <a:p>
          <a:endParaRPr lang="en-US"/>
        </a:p>
      </dgm:t>
    </dgm:pt>
    <dgm:pt modelId="{4BC6C180-0D08-4430-973A-0C881F6879BF}">
      <dgm:prSet custT="1"/>
      <dgm:spPr>
        <a:solidFill>
          <a:srgbClr val="92D050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en-US" sz="2400" b="1" i="1" dirty="0"/>
            <a:t>Why:</a:t>
          </a:r>
          <a:endParaRPr lang="en-US" sz="2400" i="1" dirty="0"/>
        </a:p>
      </dgm:t>
    </dgm:pt>
    <dgm:pt modelId="{A709E3C3-2B9B-4742-8033-D47E8091CE10}" type="parTrans" cxnId="{073A05A7-C402-408A-A9EC-B14123D37BCF}">
      <dgm:prSet/>
      <dgm:spPr/>
      <dgm:t>
        <a:bodyPr/>
        <a:lstStyle/>
        <a:p>
          <a:endParaRPr lang="en-US"/>
        </a:p>
      </dgm:t>
    </dgm:pt>
    <dgm:pt modelId="{6533E96B-49D9-4D28-9B16-F971FD28B459}" type="sibTrans" cxnId="{073A05A7-C402-408A-A9EC-B14123D37BCF}">
      <dgm:prSet/>
      <dgm:spPr/>
      <dgm:t>
        <a:bodyPr/>
        <a:lstStyle/>
        <a:p>
          <a:endParaRPr lang="en-US"/>
        </a:p>
      </dgm:t>
    </dgm:pt>
    <dgm:pt modelId="{C3032EE8-AB1B-40F9-BE9D-DA6A5AD8D1CE}">
      <dgm:prSet/>
      <dgm:spPr/>
      <dgm:t>
        <a:bodyPr/>
        <a:lstStyle/>
        <a:p>
          <a:r>
            <a:rPr lang="en-US" i="1"/>
            <a:t>Network</a:t>
          </a:r>
          <a:endParaRPr lang="en-US"/>
        </a:p>
      </dgm:t>
    </dgm:pt>
    <dgm:pt modelId="{DE49A06D-EEEA-4035-9BD3-06715E203FA7}" type="parTrans" cxnId="{A410407C-E206-4FF5-8700-1C68AEE48213}">
      <dgm:prSet/>
      <dgm:spPr/>
      <dgm:t>
        <a:bodyPr/>
        <a:lstStyle/>
        <a:p>
          <a:endParaRPr lang="en-US"/>
        </a:p>
      </dgm:t>
    </dgm:pt>
    <dgm:pt modelId="{E7328D65-F6F5-4B1A-BD4C-E901829A99DF}" type="sibTrans" cxnId="{A410407C-E206-4FF5-8700-1C68AEE48213}">
      <dgm:prSet/>
      <dgm:spPr/>
      <dgm:t>
        <a:bodyPr/>
        <a:lstStyle/>
        <a:p>
          <a:endParaRPr lang="en-US"/>
        </a:p>
      </dgm:t>
    </dgm:pt>
    <dgm:pt modelId="{9D3B1315-1694-4381-A006-F2771AF3F278}">
      <dgm:prSet/>
      <dgm:spPr/>
      <dgm:t>
        <a:bodyPr/>
        <a:lstStyle/>
        <a:p>
          <a:r>
            <a:rPr lang="en-US" i="1"/>
            <a:t>Share ideas &amp; issues</a:t>
          </a:r>
          <a:endParaRPr lang="en-US"/>
        </a:p>
      </dgm:t>
    </dgm:pt>
    <dgm:pt modelId="{88E70B2B-F64E-4F6A-91C4-3E7F59FEA81E}" type="parTrans" cxnId="{80D49A75-ED1D-466C-AB98-9BD1BE19343C}">
      <dgm:prSet/>
      <dgm:spPr/>
      <dgm:t>
        <a:bodyPr/>
        <a:lstStyle/>
        <a:p>
          <a:endParaRPr lang="en-US"/>
        </a:p>
      </dgm:t>
    </dgm:pt>
    <dgm:pt modelId="{1F8AE21A-1C72-4576-8024-79BF2A7175BB}" type="sibTrans" cxnId="{80D49A75-ED1D-466C-AB98-9BD1BE19343C}">
      <dgm:prSet/>
      <dgm:spPr/>
      <dgm:t>
        <a:bodyPr/>
        <a:lstStyle/>
        <a:p>
          <a:endParaRPr lang="en-US"/>
        </a:p>
      </dgm:t>
    </dgm:pt>
    <dgm:pt modelId="{A17C1F23-CEBD-42F8-BC5D-1B435C7A538C}">
      <dgm:prSet/>
      <dgm:spPr/>
      <dgm:t>
        <a:bodyPr/>
        <a:lstStyle/>
        <a:p>
          <a:r>
            <a:rPr lang="en-US" i="1" dirty="0"/>
            <a:t>Build partnerships</a:t>
          </a:r>
          <a:endParaRPr lang="en-US" dirty="0"/>
        </a:p>
      </dgm:t>
    </dgm:pt>
    <dgm:pt modelId="{9381A07D-1AC1-43F9-AA86-66B128BD321A}" type="parTrans" cxnId="{B4AC36DD-0F4B-46CD-84D2-17D71F6D6C03}">
      <dgm:prSet/>
      <dgm:spPr/>
      <dgm:t>
        <a:bodyPr/>
        <a:lstStyle/>
        <a:p>
          <a:endParaRPr lang="en-US"/>
        </a:p>
      </dgm:t>
    </dgm:pt>
    <dgm:pt modelId="{CF4119C9-C882-4F47-A8A7-B479E581DB8C}" type="sibTrans" cxnId="{B4AC36DD-0F4B-46CD-84D2-17D71F6D6C03}">
      <dgm:prSet/>
      <dgm:spPr/>
      <dgm:t>
        <a:bodyPr/>
        <a:lstStyle/>
        <a:p>
          <a:endParaRPr lang="en-US"/>
        </a:p>
      </dgm:t>
    </dgm:pt>
    <dgm:pt modelId="{FA984879-23F1-854D-BEBB-3B96CBF4C058}">
      <dgm:prSet/>
      <dgm:spPr/>
      <dgm:t>
        <a:bodyPr/>
        <a:lstStyle/>
        <a:p>
          <a:r>
            <a:rPr lang="en-US" i="1" dirty="0"/>
            <a:t>Expand transportation options</a:t>
          </a:r>
        </a:p>
      </dgm:t>
    </dgm:pt>
    <dgm:pt modelId="{1E650004-0AFD-3444-BC52-A75839F42B98}" type="parTrans" cxnId="{FC47987B-7C90-6E4B-A1B6-8D6401E52F0B}">
      <dgm:prSet/>
      <dgm:spPr/>
      <dgm:t>
        <a:bodyPr/>
        <a:lstStyle/>
        <a:p>
          <a:endParaRPr lang="en-US"/>
        </a:p>
      </dgm:t>
    </dgm:pt>
    <dgm:pt modelId="{6B9C5ACD-5C6D-3C40-BC83-4FB3BB4E3E8E}" type="sibTrans" cxnId="{FC47987B-7C90-6E4B-A1B6-8D6401E52F0B}">
      <dgm:prSet/>
      <dgm:spPr/>
      <dgm:t>
        <a:bodyPr/>
        <a:lstStyle/>
        <a:p>
          <a:endParaRPr lang="en-US"/>
        </a:p>
      </dgm:t>
    </dgm:pt>
    <dgm:pt modelId="{AFB99A56-1058-7243-BC26-4B628AD6BD27}">
      <dgm:prSet/>
      <dgm:spPr/>
      <dgm:t>
        <a:bodyPr/>
        <a:lstStyle/>
        <a:p>
          <a:r>
            <a:rPr lang="en-US" i="0" dirty="0"/>
            <a:t>Human service agencies</a:t>
          </a:r>
        </a:p>
      </dgm:t>
    </dgm:pt>
    <dgm:pt modelId="{D83FF8A6-EEAA-8A45-B192-FE2968166293}" type="parTrans" cxnId="{C7833D80-0427-9940-BFE0-88E1D75ECA64}">
      <dgm:prSet/>
      <dgm:spPr/>
      <dgm:t>
        <a:bodyPr/>
        <a:lstStyle/>
        <a:p>
          <a:endParaRPr lang="en-US"/>
        </a:p>
      </dgm:t>
    </dgm:pt>
    <dgm:pt modelId="{2DB82AF5-A8E5-F74F-B0F7-0FBD66C79D1A}" type="sibTrans" cxnId="{C7833D80-0427-9940-BFE0-88E1D75ECA64}">
      <dgm:prSet/>
      <dgm:spPr/>
      <dgm:t>
        <a:bodyPr/>
        <a:lstStyle/>
        <a:p>
          <a:endParaRPr lang="en-US"/>
        </a:p>
      </dgm:t>
    </dgm:pt>
    <dgm:pt modelId="{C0CFFC81-0019-0C4E-9941-96B7B48B11A4}">
      <dgm:prSet/>
      <dgm:spPr/>
      <dgm:t>
        <a:bodyPr/>
        <a:lstStyle/>
        <a:p>
          <a:r>
            <a:rPr lang="en-US" i="0" dirty="0"/>
            <a:t>Workforce development</a:t>
          </a:r>
        </a:p>
      </dgm:t>
    </dgm:pt>
    <dgm:pt modelId="{62F7A25C-D6CC-D341-A431-4810B06DF642}" type="parTrans" cxnId="{0D4D6CD1-1284-C649-B9C0-80DC0CA2606D}">
      <dgm:prSet/>
      <dgm:spPr/>
      <dgm:t>
        <a:bodyPr/>
        <a:lstStyle/>
        <a:p>
          <a:endParaRPr lang="en-US"/>
        </a:p>
      </dgm:t>
    </dgm:pt>
    <dgm:pt modelId="{FF21C195-C3C6-F94A-9F1C-3618581218C2}" type="sibTrans" cxnId="{0D4D6CD1-1284-C649-B9C0-80DC0CA2606D}">
      <dgm:prSet/>
      <dgm:spPr/>
      <dgm:t>
        <a:bodyPr/>
        <a:lstStyle/>
        <a:p>
          <a:endParaRPr lang="en-US"/>
        </a:p>
      </dgm:t>
    </dgm:pt>
    <dgm:pt modelId="{184C1386-5A5E-CE4C-B9E9-0DF90A2836C0}" type="pres">
      <dgm:prSet presAssocID="{853C0ABD-B74A-45C2-92E5-13545BC6FFE1}" presName="linear" presStyleCnt="0">
        <dgm:presLayoutVars>
          <dgm:dir/>
          <dgm:animLvl val="lvl"/>
          <dgm:resizeHandles val="exact"/>
        </dgm:presLayoutVars>
      </dgm:prSet>
      <dgm:spPr/>
    </dgm:pt>
    <dgm:pt modelId="{2C78CFEB-18AE-5C49-A5C3-F1F924BBB969}" type="pres">
      <dgm:prSet presAssocID="{513AE8A1-9EF1-468B-A731-90809B172F19}" presName="parentLin" presStyleCnt="0"/>
      <dgm:spPr/>
    </dgm:pt>
    <dgm:pt modelId="{40102DBD-22FA-8749-B314-D14D1933A171}" type="pres">
      <dgm:prSet presAssocID="{513AE8A1-9EF1-468B-A731-90809B172F19}" presName="parentLeftMargin" presStyleLbl="node1" presStyleIdx="0" presStyleCnt="2"/>
      <dgm:spPr/>
    </dgm:pt>
    <dgm:pt modelId="{46386CBA-8EAB-5C45-BE55-E5BC3827027E}" type="pres">
      <dgm:prSet presAssocID="{513AE8A1-9EF1-468B-A731-90809B172F19}" presName="parentText" presStyleLbl="node1" presStyleIdx="0" presStyleCnt="2" custScaleX="29062">
        <dgm:presLayoutVars>
          <dgm:chMax val="0"/>
          <dgm:bulletEnabled val="1"/>
        </dgm:presLayoutVars>
      </dgm:prSet>
      <dgm:spPr/>
    </dgm:pt>
    <dgm:pt modelId="{432269B1-BA4E-0748-AD67-D2CC6B7E075C}" type="pres">
      <dgm:prSet presAssocID="{513AE8A1-9EF1-468B-A731-90809B172F19}" presName="negativeSpace" presStyleCnt="0"/>
      <dgm:spPr/>
    </dgm:pt>
    <dgm:pt modelId="{077382A1-E4C1-2849-9B0F-A8AE71F12423}" type="pres">
      <dgm:prSet presAssocID="{513AE8A1-9EF1-468B-A731-90809B172F19}" presName="childText" presStyleLbl="conFgAcc1" presStyleIdx="0" presStyleCnt="2">
        <dgm:presLayoutVars>
          <dgm:bulletEnabled val="1"/>
        </dgm:presLayoutVars>
      </dgm:prSet>
      <dgm:spPr/>
    </dgm:pt>
    <dgm:pt modelId="{963D7C5E-9710-DE4F-82A1-DC7ECD498172}" type="pres">
      <dgm:prSet presAssocID="{9E6D9D24-0715-4391-87D0-D62F37AAFD2D}" presName="spaceBetweenRectangles" presStyleCnt="0"/>
      <dgm:spPr/>
    </dgm:pt>
    <dgm:pt modelId="{E1345A83-AE95-0040-BF42-2B6A270ABB2B}" type="pres">
      <dgm:prSet presAssocID="{4BC6C180-0D08-4430-973A-0C881F6879BF}" presName="parentLin" presStyleCnt="0"/>
      <dgm:spPr/>
    </dgm:pt>
    <dgm:pt modelId="{7B558C24-501C-7143-BEDA-BD80223E1A8D}" type="pres">
      <dgm:prSet presAssocID="{4BC6C180-0D08-4430-973A-0C881F6879BF}" presName="parentLeftMargin" presStyleLbl="node1" presStyleIdx="0" presStyleCnt="2"/>
      <dgm:spPr/>
    </dgm:pt>
    <dgm:pt modelId="{0914D45B-3F9E-374F-84C8-986692F49375}" type="pres">
      <dgm:prSet presAssocID="{4BC6C180-0D08-4430-973A-0C881F6879BF}" presName="parentText" presStyleLbl="node1" presStyleIdx="1" presStyleCnt="2" custFlipHor="1" custScaleX="31613">
        <dgm:presLayoutVars>
          <dgm:chMax val="0"/>
          <dgm:bulletEnabled val="1"/>
        </dgm:presLayoutVars>
      </dgm:prSet>
      <dgm:spPr/>
    </dgm:pt>
    <dgm:pt modelId="{627E57D2-A455-124A-A0EB-358AC4D8C8D1}" type="pres">
      <dgm:prSet presAssocID="{4BC6C180-0D08-4430-973A-0C881F6879BF}" presName="negativeSpace" presStyleCnt="0"/>
      <dgm:spPr/>
    </dgm:pt>
    <dgm:pt modelId="{AC326CB1-4BB4-1A48-BF3C-8D5C58A0FE8C}" type="pres">
      <dgm:prSet presAssocID="{4BC6C180-0D08-4430-973A-0C881F6879BF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7CF67D12-F334-A04C-81DC-D487BE2881BF}" type="presOf" srcId="{4BC6C180-0D08-4430-973A-0C881F6879BF}" destId="{0914D45B-3F9E-374F-84C8-986692F49375}" srcOrd="1" destOrd="0" presId="urn:microsoft.com/office/officeart/2005/8/layout/list1"/>
    <dgm:cxn modelId="{BCED4217-91B4-4551-8F50-CC553BFDA7D4}" srcId="{853C0ABD-B74A-45C2-92E5-13545BC6FFE1}" destId="{513AE8A1-9EF1-468B-A731-90809B172F19}" srcOrd="0" destOrd="0" parTransId="{DFA710AB-8EA9-487A-8D76-385DB93A485D}" sibTransId="{9E6D9D24-0715-4391-87D0-D62F37AAFD2D}"/>
    <dgm:cxn modelId="{C574EA19-B320-445F-B0D5-6EAE47FC90FA}" srcId="{513AE8A1-9EF1-468B-A731-90809B172F19}" destId="{B9018D40-76DC-474F-A815-D22CE485AE7C}" srcOrd="0" destOrd="0" parTransId="{69FCD773-7D45-4085-8BCF-870E2D0A258B}" sibTransId="{7A4620DD-A54E-467B-BFE1-67D85E9D1D5D}"/>
    <dgm:cxn modelId="{E888EB1E-FF35-214C-AB4B-D41C29600DB2}" type="presOf" srcId="{FA984879-23F1-854D-BEBB-3B96CBF4C058}" destId="{AC326CB1-4BB4-1A48-BF3C-8D5C58A0FE8C}" srcOrd="0" destOrd="3" presId="urn:microsoft.com/office/officeart/2005/8/layout/list1"/>
    <dgm:cxn modelId="{AA922A29-BD4D-E743-9E72-DEFFA1D50EDC}" type="presOf" srcId="{AA50F5AD-1236-4A9F-A353-45BCFAA92A4B}" destId="{077382A1-E4C1-2849-9B0F-A8AE71F12423}" srcOrd="0" destOrd="5" presId="urn:microsoft.com/office/officeart/2005/8/layout/list1"/>
    <dgm:cxn modelId="{F43EDB3D-A937-9647-8807-E462655B46F0}" type="presOf" srcId="{513AE8A1-9EF1-468B-A731-90809B172F19}" destId="{40102DBD-22FA-8749-B314-D14D1933A171}" srcOrd="0" destOrd="0" presId="urn:microsoft.com/office/officeart/2005/8/layout/list1"/>
    <dgm:cxn modelId="{A480D841-AEE3-4734-AEDE-F7EE919A9D1E}" srcId="{513AE8A1-9EF1-468B-A731-90809B172F19}" destId="{72D90B25-E1EC-41B8-B636-270CBAC8175E}" srcOrd="4" destOrd="0" parTransId="{FEF4241D-3164-4E8B-8B28-9A10FDE33E01}" sibTransId="{04B8160C-0F85-478D-A6B2-AF7045A6FD4D}"/>
    <dgm:cxn modelId="{1802D85C-4705-BE4F-9944-53D6E32032C4}" type="presOf" srcId="{4BC6C180-0D08-4430-973A-0C881F6879BF}" destId="{7B558C24-501C-7143-BEDA-BD80223E1A8D}" srcOrd="0" destOrd="0" presId="urn:microsoft.com/office/officeart/2005/8/layout/list1"/>
    <dgm:cxn modelId="{CF824070-E9FC-024B-A699-E14F4309FF24}" type="presOf" srcId="{C0CFFC81-0019-0C4E-9941-96B7B48B11A4}" destId="{077382A1-E4C1-2849-9B0F-A8AE71F12423}" srcOrd="0" destOrd="3" presId="urn:microsoft.com/office/officeart/2005/8/layout/list1"/>
    <dgm:cxn modelId="{80D49A75-ED1D-466C-AB98-9BD1BE19343C}" srcId="{4BC6C180-0D08-4430-973A-0C881F6879BF}" destId="{9D3B1315-1694-4381-A006-F2771AF3F278}" srcOrd="1" destOrd="0" parTransId="{88E70B2B-F64E-4F6A-91C4-3E7F59FEA81E}" sibTransId="{1F8AE21A-1C72-4576-8024-79BF2A7175BB}"/>
    <dgm:cxn modelId="{901F2C76-2E20-B04B-8B7B-F05CC2568D34}" type="presOf" srcId="{9D3B1315-1694-4381-A006-F2771AF3F278}" destId="{AC326CB1-4BB4-1A48-BF3C-8D5C58A0FE8C}" srcOrd="0" destOrd="1" presId="urn:microsoft.com/office/officeart/2005/8/layout/list1"/>
    <dgm:cxn modelId="{31715776-C24E-C544-8B4A-8C512A3ADB47}" type="presOf" srcId="{513AE8A1-9EF1-468B-A731-90809B172F19}" destId="{46386CBA-8EAB-5C45-BE55-E5BC3827027E}" srcOrd="1" destOrd="0" presId="urn:microsoft.com/office/officeart/2005/8/layout/list1"/>
    <dgm:cxn modelId="{B321A976-1846-418D-A3C6-56AECD914952}" srcId="{513AE8A1-9EF1-468B-A731-90809B172F19}" destId="{06ABD363-DD27-4207-BD90-F1CAEF11BC68}" srcOrd="2" destOrd="0" parTransId="{D3AE5EFB-5724-4117-9520-013B4AC03C57}" sibTransId="{EDAED2F6-DBE2-446B-824D-A5648C9C2E9B}"/>
    <dgm:cxn modelId="{FC47987B-7C90-6E4B-A1B6-8D6401E52F0B}" srcId="{4BC6C180-0D08-4430-973A-0C881F6879BF}" destId="{FA984879-23F1-854D-BEBB-3B96CBF4C058}" srcOrd="3" destOrd="0" parTransId="{1E650004-0AFD-3444-BC52-A75839F42B98}" sibTransId="{6B9C5ACD-5C6D-3C40-BC83-4FB3BB4E3E8E}"/>
    <dgm:cxn modelId="{A410407C-E206-4FF5-8700-1C68AEE48213}" srcId="{4BC6C180-0D08-4430-973A-0C881F6879BF}" destId="{C3032EE8-AB1B-40F9-BE9D-DA6A5AD8D1CE}" srcOrd="0" destOrd="0" parTransId="{DE49A06D-EEEA-4035-9BD3-06715E203FA7}" sibTransId="{E7328D65-F6F5-4B1A-BD4C-E901829A99DF}"/>
    <dgm:cxn modelId="{C7833D80-0427-9940-BFE0-88E1D75ECA64}" srcId="{513AE8A1-9EF1-468B-A731-90809B172F19}" destId="{AFB99A56-1058-7243-BC26-4B628AD6BD27}" srcOrd="1" destOrd="0" parTransId="{D83FF8A6-EEAA-8A45-B192-FE2968166293}" sibTransId="{2DB82AF5-A8E5-F74F-B0F7-0FBD66C79D1A}"/>
    <dgm:cxn modelId="{AE596286-EC93-7847-9BB4-553B16884BB0}" type="presOf" srcId="{06ABD363-DD27-4207-BD90-F1CAEF11BC68}" destId="{077382A1-E4C1-2849-9B0F-A8AE71F12423}" srcOrd="0" destOrd="2" presId="urn:microsoft.com/office/officeart/2005/8/layout/list1"/>
    <dgm:cxn modelId="{45DF8192-64D7-424C-9B8F-7D718E91A198}" type="presOf" srcId="{72D90B25-E1EC-41B8-B636-270CBAC8175E}" destId="{077382A1-E4C1-2849-9B0F-A8AE71F12423}" srcOrd="0" destOrd="4" presId="urn:microsoft.com/office/officeart/2005/8/layout/list1"/>
    <dgm:cxn modelId="{97DECE9B-544D-4E18-B1A0-50AB3CF6E949}" srcId="{513AE8A1-9EF1-468B-A731-90809B172F19}" destId="{AA50F5AD-1236-4A9F-A353-45BCFAA92A4B}" srcOrd="5" destOrd="0" parTransId="{CF5199EE-6B1D-4623-9802-0717DB1727A6}" sibTransId="{4E72485F-3F2F-4A44-ABCE-F0D1DFB7C7A0}"/>
    <dgm:cxn modelId="{073A05A7-C402-408A-A9EC-B14123D37BCF}" srcId="{853C0ABD-B74A-45C2-92E5-13545BC6FFE1}" destId="{4BC6C180-0D08-4430-973A-0C881F6879BF}" srcOrd="1" destOrd="0" parTransId="{A709E3C3-2B9B-4742-8033-D47E8091CE10}" sibTransId="{6533E96B-49D9-4D28-9B16-F971FD28B459}"/>
    <dgm:cxn modelId="{4045D8C1-2F81-A04A-8C5F-62B988917AD1}" type="presOf" srcId="{853C0ABD-B74A-45C2-92E5-13545BC6FFE1}" destId="{184C1386-5A5E-CE4C-B9E9-0DF90A2836C0}" srcOrd="0" destOrd="0" presId="urn:microsoft.com/office/officeart/2005/8/layout/list1"/>
    <dgm:cxn modelId="{8CC4B3CB-A8BD-BE4B-A676-3844BBB6F231}" type="presOf" srcId="{A17C1F23-CEBD-42F8-BC5D-1B435C7A538C}" destId="{AC326CB1-4BB4-1A48-BF3C-8D5C58A0FE8C}" srcOrd="0" destOrd="2" presId="urn:microsoft.com/office/officeart/2005/8/layout/list1"/>
    <dgm:cxn modelId="{C3A686D0-4B9F-574C-B7FC-4DC4FCC66FBF}" type="presOf" srcId="{B9018D40-76DC-474F-A815-D22CE485AE7C}" destId="{077382A1-E4C1-2849-9B0F-A8AE71F12423}" srcOrd="0" destOrd="0" presId="urn:microsoft.com/office/officeart/2005/8/layout/list1"/>
    <dgm:cxn modelId="{0D4D6CD1-1284-C649-B9C0-80DC0CA2606D}" srcId="{513AE8A1-9EF1-468B-A731-90809B172F19}" destId="{C0CFFC81-0019-0C4E-9941-96B7B48B11A4}" srcOrd="3" destOrd="0" parTransId="{62F7A25C-D6CC-D341-A431-4810B06DF642}" sibTransId="{FF21C195-C3C6-F94A-9F1C-3618581218C2}"/>
    <dgm:cxn modelId="{B4AC36DD-0F4B-46CD-84D2-17D71F6D6C03}" srcId="{4BC6C180-0D08-4430-973A-0C881F6879BF}" destId="{A17C1F23-CEBD-42F8-BC5D-1B435C7A538C}" srcOrd="2" destOrd="0" parTransId="{9381A07D-1AC1-43F9-AA86-66B128BD321A}" sibTransId="{CF4119C9-C882-4F47-A8A7-B479E581DB8C}"/>
    <dgm:cxn modelId="{45A174DF-8461-2C41-9AFA-655DE93C8F02}" type="presOf" srcId="{C3032EE8-AB1B-40F9-BE9D-DA6A5AD8D1CE}" destId="{AC326CB1-4BB4-1A48-BF3C-8D5C58A0FE8C}" srcOrd="0" destOrd="0" presId="urn:microsoft.com/office/officeart/2005/8/layout/list1"/>
    <dgm:cxn modelId="{75D64AF9-A7E1-FD40-BA63-559A466AFCAF}" type="presOf" srcId="{AFB99A56-1058-7243-BC26-4B628AD6BD27}" destId="{077382A1-E4C1-2849-9B0F-A8AE71F12423}" srcOrd="0" destOrd="1" presId="urn:microsoft.com/office/officeart/2005/8/layout/list1"/>
    <dgm:cxn modelId="{0B9D4651-1B2E-E04B-8ACE-3C0A84E94E9F}" type="presParOf" srcId="{184C1386-5A5E-CE4C-B9E9-0DF90A2836C0}" destId="{2C78CFEB-18AE-5C49-A5C3-F1F924BBB969}" srcOrd="0" destOrd="0" presId="urn:microsoft.com/office/officeart/2005/8/layout/list1"/>
    <dgm:cxn modelId="{5E1FA633-E5B7-4448-A938-59C240F33F94}" type="presParOf" srcId="{2C78CFEB-18AE-5C49-A5C3-F1F924BBB969}" destId="{40102DBD-22FA-8749-B314-D14D1933A171}" srcOrd="0" destOrd="0" presId="urn:microsoft.com/office/officeart/2005/8/layout/list1"/>
    <dgm:cxn modelId="{A6EB2732-7B34-7749-9D40-768058629DA9}" type="presParOf" srcId="{2C78CFEB-18AE-5C49-A5C3-F1F924BBB969}" destId="{46386CBA-8EAB-5C45-BE55-E5BC3827027E}" srcOrd="1" destOrd="0" presId="urn:microsoft.com/office/officeart/2005/8/layout/list1"/>
    <dgm:cxn modelId="{1D344D83-AE9F-2D4E-8579-7337CB3C0FC4}" type="presParOf" srcId="{184C1386-5A5E-CE4C-B9E9-0DF90A2836C0}" destId="{432269B1-BA4E-0748-AD67-D2CC6B7E075C}" srcOrd="1" destOrd="0" presId="urn:microsoft.com/office/officeart/2005/8/layout/list1"/>
    <dgm:cxn modelId="{A07AA4DB-CFAD-CF48-A946-F370E444C67C}" type="presParOf" srcId="{184C1386-5A5E-CE4C-B9E9-0DF90A2836C0}" destId="{077382A1-E4C1-2849-9B0F-A8AE71F12423}" srcOrd="2" destOrd="0" presId="urn:microsoft.com/office/officeart/2005/8/layout/list1"/>
    <dgm:cxn modelId="{9EF60717-5180-314C-9699-709A40E9B660}" type="presParOf" srcId="{184C1386-5A5E-CE4C-B9E9-0DF90A2836C0}" destId="{963D7C5E-9710-DE4F-82A1-DC7ECD498172}" srcOrd="3" destOrd="0" presId="urn:microsoft.com/office/officeart/2005/8/layout/list1"/>
    <dgm:cxn modelId="{8A4E8CCE-9388-1840-800E-1A87F1BD1251}" type="presParOf" srcId="{184C1386-5A5E-CE4C-B9E9-0DF90A2836C0}" destId="{E1345A83-AE95-0040-BF42-2B6A270ABB2B}" srcOrd="4" destOrd="0" presId="urn:microsoft.com/office/officeart/2005/8/layout/list1"/>
    <dgm:cxn modelId="{B4C4A80F-ED7D-5F43-9AB3-3FDEBEABDDA6}" type="presParOf" srcId="{E1345A83-AE95-0040-BF42-2B6A270ABB2B}" destId="{7B558C24-501C-7143-BEDA-BD80223E1A8D}" srcOrd="0" destOrd="0" presId="urn:microsoft.com/office/officeart/2005/8/layout/list1"/>
    <dgm:cxn modelId="{DC7D3654-97DA-8D49-8DAA-8E2772A31DB1}" type="presParOf" srcId="{E1345A83-AE95-0040-BF42-2B6A270ABB2B}" destId="{0914D45B-3F9E-374F-84C8-986692F49375}" srcOrd="1" destOrd="0" presId="urn:microsoft.com/office/officeart/2005/8/layout/list1"/>
    <dgm:cxn modelId="{CD521273-6556-4F4C-8D07-4DAF3A7E5230}" type="presParOf" srcId="{184C1386-5A5E-CE4C-B9E9-0DF90A2836C0}" destId="{627E57D2-A455-124A-A0EB-358AC4D8C8D1}" srcOrd="5" destOrd="0" presId="urn:microsoft.com/office/officeart/2005/8/layout/list1"/>
    <dgm:cxn modelId="{6C848DFA-1235-C041-99F7-F819012007F6}" type="presParOf" srcId="{184C1386-5A5E-CE4C-B9E9-0DF90A2836C0}" destId="{AC326CB1-4BB4-1A48-BF3C-8D5C58A0FE8C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35EFAE-5255-064F-875D-367349090AE2}">
      <dsp:nvSpPr>
        <dsp:cNvPr id="0" name=""/>
        <dsp:cNvSpPr/>
      </dsp:nvSpPr>
      <dsp:spPr>
        <a:xfrm>
          <a:off x="1158781" y="341793"/>
          <a:ext cx="4634546" cy="4051176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254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Transportation agencies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Planning agencies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County, city, town officials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Political leaders</a:t>
          </a:r>
        </a:p>
      </dsp:txBody>
      <dsp:txXfrm>
        <a:off x="2317418" y="949469"/>
        <a:ext cx="2259341" cy="2835824"/>
      </dsp:txXfrm>
    </dsp:sp>
    <dsp:sp modelId="{1F796E83-A0C0-8144-A895-AEF54C947BB4}">
      <dsp:nvSpPr>
        <dsp:cNvPr id="0" name=""/>
        <dsp:cNvSpPr/>
      </dsp:nvSpPr>
      <dsp:spPr>
        <a:xfrm>
          <a:off x="144" y="1208745"/>
          <a:ext cx="2317273" cy="231727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655" tIns="33655" rIns="33655" bIns="33655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/>
            <a:t>With who:</a:t>
          </a:r>
        </a:p>
      </dsp:txBody>
      <dsp:txXfrm>
        <a:off x="339501" y="1548102"/>
        <a:ext cx="1638559" cy="1638559"/>
      </dsp:txXfrm>
    </dsp:sp>
    <dsp:sp modelId="{13890EE5-0A67-8D4E-84CB-0195D15CCA27}">
      <dsp:nvSpPr>
        <dsp:cNvPr id="0" name=""/>
        <dsp:cNvSpPr/>
      </dsp:nvSpPr>
      <dsp:spPr>
        <a:xfrm>
          <a:off x="7241623" y="341793"/>
          <a:ext cx="4634546" cy="4051176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12065" rIns="24130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More transportation resources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More transportation options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Accessible transportation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More involvement of people with disabilities</a:t>
          </a:r>
        </a:p>
      </dsp:txBody>
      <dsp:txXfrm>
        <a:off x="8400260" y="949469"/>
        <a:ext cx="2259341" cy="2835824"/>
      </dsp:txXfrm>
    </dsp:sp>
    <dsp:sp modelId="{167002D2-5577-9E46-A265-17C32F4A0345}">
      <dsp:nvSpPr>
        <dsp:cNvPr id="0" name=""/>
        <dsp:cNvSpPr/>
      </dsp:nvSpPr>
      <dsp:spPr>
        <a:xfrm>
          <a:off x="6082987" y="1208745"/>
          <a:ext cx="2317273" cy="231727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655" tIns="33655" rIns="33655" bIns="33655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 dirty="0">
              <a:solidFill>
                <a:schemeClr val="tx1"/>
              </a:solidFill>
            </a:rPr>
            <a:t>For what: </a:t>
          </a:r>
        </a:p>
      </dsp:txBody>
      <dsp:txXfrm>
        <a:off x="6422344" y="1548102"/>
        <a:ext cx="1638559" cy="16385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7382A1-E4C1-2849-9B0F-A8AE71F12423}">
      <dsp:nvSpPr>
        <dsp:cNvPr id="0" name=""/>
        <dsp:cNvSpPr/>
      </dsp:nvSpPr>
      <dsp:spPr>
        <a:xfrm>
          <a:off x="0" y="348884"/>
          <a:ext cx="10799804" cy="252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185" tIns="416560" rIns="838185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i="0" kern="1200" dirty="0"/>
            <a:t>Transportation officials &amp; providers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i="0" kern="1200" dirty="0"/>
            <a:t>Human service agencies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i="0" kern="1200" dirty="0"/>
            <a:t>Community organizations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i="0" kern="1200" dirty="0"/>
            <a:t>Workforce development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i="0" kern="1200" dirty="0"/>
            <a:t>Advocates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i="0" kern="1200" dirty="0"/>
            <a:t>Others</a:t>
          </a:r>
        </a:p>
      </dsp:txBody>
      <dsp:txXfrm>
        <a:off x="0" y="348884"/>
        <a:ext cx="10799804" cy="2520000"/>
      </dsp:txXfrm>
    </dsp:sp>
    <dsp:sp modelId="{46386CBA-8EAB-5C45-BE55-E5BC3827027E}">
      <dsp:nvSpPr>
        <dsp:cNvPr id="0" name=""/>
        <dsp:cNvSpPr/>
      </dsp:nvSpPr>
      <dsp:spPr>
        <a:xfrm>
          <a:off x="539990" y="53684"/>
          <a:ext cx="2197047" cy="590399"/>
        </a:xfrm>
        <a:prstGeom prst="round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45" tIns="0" rIns="28574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Who:</a:t>
          </a:r>
          <a:endParaRPr lang="en-US" sz="2400" kern="1200" dirty="0"/>
        </a:p>
      </dsp:txBody>
      <dsp:txXfrm>
        <a:off x="568811" y="82505"/>
        <a:ext cx="2139405" cy="532757"/>
      </dsp:txXfrm>
    </dsp:sp>
    <dsp:sp modelId="{AC326CB1-4BB4-1A48-BF3C-8D5C58A0FE8C}">
      <dsp:nvSpPr>
        <dsp:cNvPr id="0" name=""/>
        <dsp:cNvSpPr/>
      </dsp:nvSpPr>
      <dsp:spPr>
        <a:xfrm>
          <a:off x="0" y="3272084"/>
          <a:ext cx="10799804" cy="1827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185" tIns="416560" rIns="838185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i="1" kern="1200"/>
            <a:t>Network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i="1" kern="1200"/>
            <a:t>Share ideas &amp; issues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i="1" kern="1200" dirty="0"/>
            <a:t>Build partnerships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i="1" kern="1200" dirty="0"/>
            <a:t>Expand transportation options</a:t>
          </a:r>
        </a:p>
      </dsp:txBody>
      <dsp:txXfrm>
        <a:off x="0" y="3272084"/>
        <a:ext cx="10799804" cy="1827000"/>
      </dsp:txXfrm>
    </dsp:sp>
    <dsp:sp modelId="{0914D45B-3F9E-374F-84C8-986692F49375}">
      <dsp:nvSpPr>
        <dsp:cNvPr id="0" name=""/>
        <dsp:cNvSpPr/>
      </dsp:nvSpPr>
      <dsp:spPr>
        <a:xfrm flipH="1">
          <a:off x="539990" y="2976884"/>
          <a:ext cx="2389899" cy="590399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45" tIns="0" rIns="28574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1" kern="1200" dirty="0"/>
            <a:t>Why:</a:t>
          </a:r>
          <a:endParaRPr lang="en-US" sz="2400" i="1" kern="1200" dirty="0"/>
        </a:p>
      </dsp:txBody>
      <dsp:txXfrm>
        <a:off x="568811" y="3005705"/>
        <a:ext cx="2332257" cy="5327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765E1A-2B15-164F-9C7F-2FFE8A5DEAA3}" type="datetimeFigureOut">
              <a:rPr lang="en-US" smtClean="0"/>
              <a:t>5/9/25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92C1AB-7233-C14A-8D12-FA14F8349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279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92C1AB-7233-C14A-8D12-FA14F83497B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9662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09E2EBE-0F6A-1BCC-A967-C74105F60D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BB136D-7843-1B4B-87EA-E598E2D2B3BE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244738" name="Rectangle 2">
            <a:extLst>
              <a:ext uri="{FF2B5EF4-FFF2-40B4-BE49-F238E27FC236}">
                <a16:creationId xmlns:a16="http://schemas.microsoft.com/office/drawing/2014/main" id="{FD34B409-562A-F71F-B6C3-D198832680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>
            <a:extLst>
              <a:ext uri="{FF2B5EF4-FFF2-40B4-BE49-F238E27FC236}">
                <a16:creationId xmlns:a16="http://schemas.microsoft.com/office/drawing/2014/main" id="{22985B98-976B-178E-46D6-49F8F7B43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362200" y="514350"/>
            <a:ext cx="4572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39520" y="3258019"/>
            <a:ext cx="6817360" cy="308586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2997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92C1AB-7233-C14A-8D12-FA14F83497B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161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92C1AB-7233-C14A-8D12-FA14F83497B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544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362200" y="514350"/>
            <a:ext cx="4572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39838" y="3257550"/>
            <a:ext cx="6816725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5839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2C1AB-7233-C14A-8D12-FA14F83497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7015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>
            <a:extLst>
              <a:ext uri="{FF2B5EF4-FFF2-40B4-BE49-F238E27FC236}">
                <a16:creationId xmlns:a16="http://schemas.microsoft.com/office/drawing/2014/main" id="{EED5A21F-56B5-6D4F-B7B0-375D02B59E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0B71A-DA67-FE46-8195-233E0086B74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Osaka" panose="020B0600000000000000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saka" panose="020B0600000000000000" pitchFamily="34" charset="-128"/>
              <a:cs typeface="+mn-cs"/>
            </a:endParaRP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64A4CEE6-4FCB-7149-9954-2A85805E72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23E47FE7-C13B-4348-840A-C3A7273588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46396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2C1AB-7233-C14A-8D12-FA14F83497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61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2C1AB-7233-C14A-8D12-FA14F83497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50845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92C1AB-7233-C14A-8D12-FA14F83497B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56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92C1AB-7233-C14A-8D12-FA14F83497B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546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362200" y="514350"/>
            <a:ext cx="4572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39520" y="3258019"/>
            <a:ext cx="6817360" cy="308586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1433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92C1AB-7233-C14A-8D12-FA14F83497B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36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92C1AB-7233-C14A-8D12-FA14F83497B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129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92C1AB-7233-C14A-8D12-FA14F83497B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47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92C1AB-7233-C14A-8D12-FA14F83497B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920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362200" y="514350"/>
            <a:ext cx="4572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31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39838" y="3257550"/>
            <a:ext cx="6816725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092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92C1AB-7233-C14A-8D12-FA14F83497B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40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362200" y="514350"/>
            <a:ext cx="4572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39838" y="3257550"/>
            <a:ext cx="6816725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4371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362200" y="514350"/>
            <a:ext cx="4572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39838" y="3257550"/>
            <a:ext cx="6816725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20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C1E07-CFA6-4845-9C14-49B143895F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BDDDA7-1DED-2149-BDE0-87E7B98244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CB4E6-2446-1141-BD1C-110C332F5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6F16C-E0B7-2742-8779-C79D2187B0FF}" type="datetime1">
              <a:rPr lang="en-US" smtClean="0"/>
              <a:t>5/9/25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9AA18-DF4E-9F40-A07D-B212DB0C4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#APSE2014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DE001-5BCE-984F-8A6B-E0D97AB51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B4AB-D614-0E48-BC82-3517EAEB4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062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5F1A5-9FBD-AA41-B701-58F23012E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3C6DB-FC78-6540-AE38-C48402A317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51E24-604D-5F41-AE28-E81C17770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6D1DF-734F-3348-B19C-F85236995313}" type="datetime1">
              <a:rPr lang="en-US" smtClean="0"/>
              <a:t>5/9/25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FE96C-9B51-004C-B671-7C6651301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#APSE2014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4E4D6-A39A-2242-B129-2C9E150F6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B4AB-D614-0E48-BC82-3517EAEB4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19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9AE8F3-9CBD-2C47-A447-905506348C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CB8B2F-CB91-8545-8B26-CDD6ADBEB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64647-85D8-2545-9549-C2304E014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82DA9-0F97-E74E-ABCD-9EF46D10CC05}" type="datetime1">
              <a:rPr lang="en-US" smtClean="0"/>
              <a:t>5/9/25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19A56-97BE-3F4A-9CAC-63124B5C4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#APSE2014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579A20-E0C5-5040-8275-EA2372AC5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B4AB-D614-0E48-BC82-3517EAEB4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776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3EEFC9-E246-6746-92D8-78D706419647}" type="datetime1">
              <a:rPr lang="en-US" smtClean="0"/>
              <a:t>5/9/25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#APSE2014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57DA1-2AD2-FF41-B7A2-1B4F1AD3CC5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4687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5D970D-526A-9341-8876-4A18BDB58121}" type="datetime1">
              <a:rPr lang="en-US" smtClean="0"/>
              <a:t>5/9/25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#APSE2014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0518C9-3CC7-7448-AD05-3CB26938477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471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5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4143AE-6B5F-C34C-B30C-C39CB105D834}" type="datetime1">
              <a:rPr lang="en-US" smtClean="0"/>
              <a:t>5/9/25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#APSE2014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A51CDF-7A81-424C-8057-ADAC32C3137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0488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69BE29-EF54-A14C-9663-95AF83903AED}" type="datetime1">
              <a:rPr lang="en-US" smtClean="0"/>
              <a:t>5/9/25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#APSE2014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14F4CA-897D-214A-8D71-10AFFED61C5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498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675A01-5F94-0244-A2CA-3314297B4F13}" type="datetime1">
              <a:rPr lang="en-US" smtClean="0"/>
              <a:t>5/9/25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#APSE2014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95D0EA-5D5D-1948-9829-DE54142719A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604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C29FF4-D45F-6E47-B942-88C72B652FBF}" type="datetime1">
              <a:rPr lang="en-US" smtClean="0"/>
              <a:t>5/9/25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#APSE2014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8BE299-D423-6340-A0CA-3205E805061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469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79041A-F6BC-4049-8D62-4276A49B3394}" type="datetime1">
              <a:rPr lang="en-US" smtClean="0"/>
              <a:t>5/9/25</a:t>
            </a:fld>
            <a:endParaRPr lang="en-US" dirty="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#APSE2014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D09E21-E3A5-A34B-9A90-0AE5B5561539}" type="slidenum">
              <a:rPr lang="en-US" smtClean="0"/>
              <a:pPr>
                <a:defRPr/>
              </a:pPr>
              <a:t>‹#›</a:t>
            </a:fld>
            <a:endParaRPr lang="en-US" dirty="0">
              <a:solidFill>
                <a:schemeClr val="bg2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1319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B8553-A4F6-6847-BE2C-1D95E1815DA3}" type="datetime1">
              <a:rPr lang="en-US" smtClean="0"/>
              <a:t>5/9/25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#APSE2014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CFF0E2-C4D3-6049-ABA5-9FE4BC468A4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9090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5640F-6525-5446-B331-92545F734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913DC-84F2-814B-8B98-EEAED0B04B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C47D7A-DFBC-DD42-ACF6-2FA5097BA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8BD64-6884-9046-84B0-F4AB97560B34}" type="datetime1">
              <a:rPr lang="en-US" smtClean="0"/>
              <a:t>5/9/25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923CCF-F834-EC44-B3AF-36748303E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#APSE2014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9B629-67F3-DC41-A418-24650F33E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B4AB-D614-0E48-BC82-3517EAEB4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4946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16553C-71F7-D144-ADA9-43D1C106EFD5}" type="datetime1">
              <a:rPr lang="en-US" smtClean="0"/>
              <a:t>5/9/25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#APSE2014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5BEA33-7D7F-DD40-B8BE-D194AD0272E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046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979993-20A5-0749-955F-166D46FA310E}" type="datetime1">
              <a:rPr lang="en-US" smtClean="0"/>
              <a:t>5/9/25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#APSE2014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952A26-B463-2948-AE0D-BDBE007892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8055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67F7BA-ACFB-8A4F-B6E5-BE8C3CFBB560}" type="datetime1">
              <a:rPr lang="en-US" smtClean="0"/>
              <a:t>5/9/25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#APSE2014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926D39-B112-8545-A064-A5EB9DE8A93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5789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352552" y="0"/>
            <a:ext cx="10839449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1352551" y="0"/>
            <a:ext cx="9736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450849" y="948268"/>
            <a:ext cx="1145596" cy="812798"/>
          </a:xfrm>
        </p:spPr>
        <p:txBody>
          <a:bodyPr>
            <a:normAutofit/>
          </a:bodyPr>
          <a:lstStyle>
            <a:lvl1pPr marL="82296" indent="0">
              <a:buNone/>
              <a:defRPr sz="1600"/>
            </a:lvl1pPr>
          </a:lstStyle>
          <a:p>
            <a:pPr lvl="0"/>
            <a:endParaRPr lang="en-US" noProof="0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3318933" y="140231"/>
            <a:ext cx="8272047" cy="672571"/>
          </a:xfrm>
        </p:spPr>
        <p:txBody>
          <a:bodyPr vert="horz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1450849" y="1930399"/>
            <a:ext cx="1145596" cy="812798"/>
          </a:xfrm>
        </p:spPr>
        <p:txBody>
          <a:bodyPr>
            <a:normAutofit/>
          </a:bodyPr>
          <a:lstStyle>
            <a:lvl1pPr marL="82296" indent="0">
              <a:buNone/>
              <a:defRPr sz="1600"/>
            </a:lvl1pPr>
          </a:lstStyle>
          <a:p>
            <a:pPr lvl="0"/>
            <a:endParaRPr lang="en-US" noProof="0" dirty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1443623" y="2946401"/>
            <a:ext cx="1145596" cy="812798"/>
          </a:xfrm>
        </p:spPr>
        <p:txBody>
          <a:bodyPr>
            <a:normAutofit/>
          </a:bodyPr>
          <a:lstStyle>
            <a:lvl1pPr marL="82296" indent="0">
              <a:buNone/>
              <a:defRPr sz="1600"/>
            </a:lvl1pPr>
          </a:lstStyle>
          <a:p>
            <a:pPr lvl="0"/>
            <a:endParaRPr lang="en-US" noProof="0" dirty="0"/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1450849" y="3945468"/>
            <a:ext cx="1145596" cy="812798"/>
          </a:xfrm>
        </p:spPr>
        <p:txBody>
          <a:bodyPr>
            <a:normAutofit/>
          </a:bodyPr>
          <a:lstStyle>
            <a:lvl1pPr marL="82296" indent="0">
              <a:buNone/>
              <a:defRPr sz="1600"/>
            </a:lvl1pPr>
          </a:lstStyle>
          <a:p>
            <a:pPr lvl="0"/>
            <a:endParaRPr lang="en-US" noProof="0" dirty="0"/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1443623" y="4910668"/>
            <a:ext cx="1145596" cy="812798"/>
          </a:xfrm>
        </p:spPr>
        <p:txBody>
          <a:bodyPr>
            <a:normAutofit/>
          </a:bodyPr>
          <a:lstStyle>
            <a:lvl1pPr marL="82296" indent="0">
              <a:buNone/>
              <a:defRPr sz="1600"/>
            </a:lvl1pPr>
          </a:lstStyle>
          <a:p>
            <a:pPr lvl="0"/>
            <a:endParaRPr lang="en-US" noProof="0" dirty="0"/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1450849" y="5899151"/>
            <a:ext cx="1145596" cy="812798"/>
          </a:xfrm>
        </p:spPr>
        <p:txBody>
          <a:bodyPr>
            <a:normAutofit/>
          </a:bodyPr>
          <a:lstStyle>
            <a:lvl1pPr marL="82296" indent="0">
              <a:buNone/>
              <a:defRPr sz="16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546906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10363200" cy="1143000"/>
          </a:xfrm>
          <a:noFill/>
          <a:ln w="9525" cmpd="sng"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Times" charset="0"/>
              <a:buNone/>
              <a:defRPr b="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B122CD79-14BB-BC45-9560-7234258FBEC0}" type="datetime1">
              <a:rPr lang="en-US"/>
              <a:pPr/>
              <a:t>5/9/25</a:t>
            </a:fld>
            <a:endParaRPr lang="en-US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9C71B01-EFC9-7E4D-9DF7-92B93413E0B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4823" name="Rectangle 7"/>
          <p:cNvSpPr>
            <a:spLocks noChangeArrowheads="1"/>
          </p:cNvSpPr>
          <p:nvPr userDrawn="1"/>
        </p:nvSpPr>
        <p:spPr bwMode="auto">
          <a:xfrm>
            <a:off x="0" y="5867400"/>
            <a:ext cx="12192000" cy="990600"/>
          </a:xfrm>
          <a:prstGeom prst="rect">
            <a:avLst/>
          </a:prstGeom>
          <a:solidFill>
            <a:srgbClr val="00669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4824" name="Rectangle 8"/>
          <p:cNvSpPr>
            <a:spLocks noChangeArrowheads="1"/>
          </p:cNvSpPr>
          <p:nvPr userDrawn="1"/>
        </p:nvSpPr>
        <p:spPr bwMode="auto">
          <a:xfrm>
            <a:off x="0" y="5867400"/>
            <a:ext cx="12192000" cy="152400"/>
          </a:xfrm>
          <a:prstGeom prst="rect">
            <a:avLst/>
          </a:prstGeom>
          <a:solidFill>
            <a:srgbClr val="0099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0" y="0"/>
            <a:ext cx="12192000" cy="304800"/>
          </a:xfrm>
          <a:prstGeom prst="rect">
            <a:avLst/>
          </a:prstGeom>
          <a:solidFill>
            <a:srgbClr val="00669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34827" name="Picture 11" descr="iciPPT_BI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6042025"/>
            <a:ext cx="6400800" cy="7699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09DBBEEF-1430-1243-AE9E-4EF4DC8F1D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48" y="6053138"/>
            <a:ext cx="1139424" cy="81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7785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8BB07F-D88A-4A49-8C74-AAB6D1BF515C}" type="datetime1">
              <a:rPr lang="en-US"/>
              <a:pPr/>
              <a:t>5/9/25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C07B13-1C4A-B54A-98EA-3F4EC4D193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1890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F3DB40-7D71-6941-9B5C-77E0135D028F}" type="datetime1">
              <a:rPr lang="en-US"/>
              <a:pPr/>
              <a:t>5/9/25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70E6C2-46CC-7C4B-ADDF-EF32E464EA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062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8B217F-1A9E-2C4D-B14C-58864E75F844}" type="datetime1">
              <a:rPr lang="en-US"/>
              <a:pPr/>
              <a:t>5/9/25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323F74-0869-494D-BBBB-83B3E42995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888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20FE67-D76C-CE40-85F6-743E437A3B74}" type="datetime1">
              <a:rPr lang="en-US"/>
              <a:pPr/>
              <a:t>5/9/25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A8BCFB-0A87-784A-970B-BE7602C311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425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614ED5-16B8-BD4B-A17A-6056ABD88D8D}" type="datetime1">
              <a:rPr lang="en-US"/>
              <a:pPr/>
              <a:t>5/9/25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E932AC-73EB-4D45-8C4E-726B5F3813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52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FC704-5F47-5347-9A9C-A4ECF4057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95CFC-7070-0E40-8D89-3D23AEB3A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A1FE5-0ECE-BA4C-AE1D-813B37141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27E9C-BB1A-A54F-880C-60795277C7D1}" type="datetime1">
              <a:rPr lang="en-US" smtClean="0"/>
              <a:t>5/9/25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3AE56-80B9-2940-9B4E-D3A8C1F7D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#APSE2014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A6944-4791-AD49-BD97-2C4F5F29A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B4AB-D614-0E48-BC82-3517EAEB4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8692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3C46511-C2E3-964C-8444-225E74F84B3C}" type="datetime1">
              <a:rPr lang="en-US"/>
              <a:pPr/>
              <a:t>5/9/25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9D99D2-458E-C842-BDEE-9CA0DB3A71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86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4918A8-1D96-2D4D-83DF-D91576D56EF7}" type="datetime1">
              <a:rPr lang="en-US"/>
              <a:pPr/>
              <a:t>5/9/25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4DA1BC-E836-7844-BCDC-D177AF7F39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8031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7620AF-5D06-764D-ACDC-7DC281CC9841}" type="datetime1">
              <a:rPr lang="en-US"/>
              <a:pPr/>
              <a:t>5/9/25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D7A877-2FEC-F74E-94C9-FB8753F6E8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7747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1143F1-F766-2A43-B8FE-E139808168FA}" type="datetime1">
              <a:rPr lang="en-US"/>
              <a:pPr/>
              <a:t>5/9/25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EDA08E-489E-FB45-BC77-8D23D969F4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8182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381000"/>
            <a:ext cx="25908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81000"/>
            <a:ext cx="75692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DFC00C0-5940-A34D-8DE2-B865573BE70B}" type="datetime1">
              <a:rPr lang="en-US"/>
              <a:pPr/>
              <a:t>5/9/25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476F87-700C-BD42-9927-2E9063E6A8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2447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C1E07-CFA6-4845-9C14-49B143895F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BDDDA7-1DED-2149-BDE0-87E7B98244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CB4E6-2446-1141-BD1C-110C332F5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77978-0B93-2F48-815C-1A68DD40D95E}" type="datetimeFigureOut">
              <a:rPr lang="en-US" smtClean="0"/>
              <a:t>5/9/25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9AA18-DF4E-9F40-A07D-B212DB0C4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DE001-5BCE-984F-8A6B-E0D97AB51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B4AB-D614-0E48-BC82-3517EAEB4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6739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5640F-6525-5446-B331-92545F734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913DC-84F2-814B-8B98-EEAED0B04B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C47D7A-DFBC-DD42-ACF6-2FA5097BA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77978-0B93-2F48-815C-1A68DD40D95E}" type="datetimeFigureOut">
              <a:rPr lang="en-US" smtClean="0"/>
              <a:t>5/9/25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923CCF-F834-EC44-B3AF-36748303E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9B629-67F3-DC41-A418-24650F33E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B4AB-D614-0E48-BC82-3517EAEB4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272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FC704-5F47-5347-9A9C-A4ECF4057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95CFC-7070-0E40-8D89-3D23AEB3A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A1FE5-0ECE-BA4C-AE1D-813B37141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77978-0B93-2F48-815C-1A68DD40D95E}" type="datetimeFigureOut">
              <a:rPr lang="en-US" smtClean="0"/>
              <a:t>5/9/25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3AE56-80B9-2940-9B4E-D3A8C1F7D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A6944-4791-AD49-BD97-2C4F5F29A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B4AB-D614-0E48-BC82-3517EAEB4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272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A832B-1F3B-124D-B645-8040FF983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F833C-7332-B84A-AA76-BF4A0970B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067168-0E8B-A74C-B78F-B2A11F85B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C82167-B3E9-EC41-AFB1-8A9DDD300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77978-0B93-2F48-815C-1A68DD40D95E}" type="datetimeFigureOut">
              <a:rPr lang="en-US" smtClean="0"/>
              <a:t>5/9/25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D71D6F-602E-C448-B98D-B5B6D289B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A8856D-38FF-554C-B78E-A25F78914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B4AB-D614-0E48-BC82-3517EAEB4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027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87CF9-58CC-734A-876F-8096A9DD8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650C0-DF82-C645-9DC9-7D784F578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DE2A9C-0B75-FB4A-9543-B0188D9A1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5B7715-D85B-7644-BD56-D311FB9ADE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51BB8D-20C0-884B-9D17-1EAF95CBDC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2CDA00-C0E4-AD4F-A6E5-EBAA150FE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77978-0B93-2F48-815C-1A68DD40D95E}" type="datetimeFigureOut">
              <a:rPr lang="en-US" smtClean="0"/>
              <a:t>5/9/25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AF9934-B125-6A43-B688-15B92527C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4BBDEB-3D88-DC4F-9094-E6D2634FA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B4AB-D614-0E48-BC82-3517EAEB4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01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A832B-1F3B-124D-B645-8040FF983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F833C-7332-B84A-AA76-BF4A0970B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067168-0E8B-A74C-B78F-B2A11F85B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C82167-B3E9-EC41-AFB1-8A9DDD300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86A65-26A3-244E-9584-F9003A83639C}" type="datetime1">
              <a:rPr lang="en-US" smtClean="0"/>
              <a:t>5/9/25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D71D6F-602E-C448-B98D-B5B6D289B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#APSE2014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A8856D-38FF-554C-B78E-A25F78914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B4AB-D614-0E48-BC82-3517EAEB4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267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1DC38-A449-7A42-901B-B1614C3F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FB450F-2BF8-D94A-9B83-ACA198D5B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77978-0B93-2F48-815C-1A68DD40D95E}" type="datetimeFigureOut">
              <a:rPr lang="en-US" smtClean="0"/>
              <a:t>5/9/25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6E1943-F920-FD4D-B10F-0783C5E03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AF4492-2E73-2845-B6F5-48AF992CE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B4AB-D614-0E48-BC82-3517EAEB4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9762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F97373-9AA8-9743-9FE7-A973F731E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77978-0B93-2F48-815C-1A68DD40D95E}" type="datetimeFigureOut">
              <a:rPr lang="en-US" smtClean="0"/>
              <a:t>5/9/25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D78110-DEE0-CF46-9B73-57457F7D2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940768-1815-D144-8614-37DFBB807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B4AB-D614-0E48-BC82-3517EAEB4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6350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FF98B-A116-0449-AADF-6C2AB6B13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1F10C-24E4-0B41-A318-B2ECEFB6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0EA7E-7F2F-584C-8BBC-B9B856938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F6763B-A708-1148-BFBA-FB3388229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77978-0B93-2F48-815C-1A68DD40D95E}" type="datetimeFigureOut">
              <a:rPr lang="en-US" smtClean="0"/>
              <a:t>5/9/25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9C8849-49C1-AE4A-8055-6D4DDFCA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086989-0805-5B45-BDE9-8D35856E6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B4AB-D614-0E48-BC82-3517EAEB4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5548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DC2BB-60BA-E643-9C2A-DB4DF61AE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B3D2AD-E1BC-3442-9E4F-08359428F7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E815D2-158C-6B49-84C4-12D451E2B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3A738D-8DE9-5343-9A78-C631E2FB7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77978-0B93-2F48-815C-1A68DD40D95E}" type="datetimeFigureOut">
              <a:rPr lang="en-US" smtClean="0"/>
              <a:t>5/9/25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704796-F870-844B-A92F-6E26FD697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1D8D6C-8065-AD48-B4DC-02AB34D14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B4AB-D614-0E48-BC82-3517EAEB4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4076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5F1A5-9FBD-AA41-B701-58F23012E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3C6DB-FC78-6540-AE38-C48402A317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51E24-604D-5F41-AE28-E81C17770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77978-0B93-2F48-815C-1A68DD40D95E}" type="datetimeFigureOut">
              <a:rPr lang="en-US" smtClean="0"/>
              <a:t>5/9/25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FE96C-9B51-004C-B671-7C6651301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4E4D6-A39A-2242-B129-2C9E150F6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B4AB-D614-0E48-BC82-3517EAEB4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715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9AE8F3-9CBD-2C47-A447-905506348C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CB8B2F-CB91-8545-8B26-CDD6ADBEB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64647-85D8-2545-9549-C2304E014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77978-0B93-2F48-815C-1A68DD40D95E}" type="datetimeFigureOut">
              <a:rPr lang="en-US" smtClean="0"/>
              <a:t>5/9/25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19A56-97BE-3F4A-9CAC-63124B5C4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579A20-E0C5-5040-8275-EA2372AC5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B4AB-D614-0E48-BC82-3517EAEB4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8533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339AD-1B9C-104E-B51F-52A5536B9998}" type="datetime1">
              <a:rPr lang="en-US" smtClean="0"/>
              <a:t>5/9/25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#APSE2014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71AC-7F5C-CF4F-A0B6-967C6D662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414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35F61-86F4-6A48-B38F-0F0463B1B16A}" type="datetime1">
              <a:rPr lang="en-US" smtClean="0"/>
              <a:t>5/9/25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#APSE2014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71AC-7F5C-CF4F-A0B6-967C6D662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8853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4CFA8-A7D8-1E42-BFC6-C732BBD3ABEB}" type="datetime1">
              <a:rPr lang="en-US" smtClean="0"/>
              <a:t>5/9/25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#APSE2014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71AC-7F5C-CF4F-A0B6-967C6D662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3533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6CC5-FFB4-2347-B42C-6E6CDAD27CA0}" type="datetime1">
              <a:rPr lang="en-US" smtClean="0"/>
              <a:t>5/9/25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#APSE2014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71AC-7F5C-CF4F-A0B6-967C6D662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99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87CF9-58CC-734A-876F-8096A9DD8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650C0-DF82-C645-9DC9-7D784F578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DE2A9C-0B75-FB4A-9543-B0188D9A1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5B7715-D85B-7644-BD56-D311FB9ADE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51BB8D-20C0-884B-9D17-1EAF95CBDC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2CDA00-C0E4-AD4F-A6E5-EBAA150FE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3A8AD-85D5-1749-943F-8F054D779901}" type="datetime1">
              <a:rPr lang="en-US" smtClean="0"/>
              <a:t>5/9/25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AF9934-B125-6A43-B688-15B92527C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#APSE2014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4BBDEB-3D88-DC4F-9094-E6D2634FA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B4AB-D614-0E48-BC82-3517EAEB4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7783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AC04D-7DDA-C242-A8BF-1DAE91CB70FF}" type="datetime1">
              <a:rPr lang="en-US" smtClean="0"/>
              <a:t>5/9/25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#APSE2014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71AC-7F5C-CF4F-A0B6-967C6D662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1419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7717F-15A8-344F-9299-72267FED6136}" type="datetime1">
              <a:rPr lang="en-US" smtClean="0"/>
              <a:t>5/9/25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#APSE2014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71AC-7F5C-CF4F-A0B6-967C6D662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7876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E22BD-8493-A24F-8D1C-545BF335B7A6}" type="datetime1">
              <a:rPr lang="en-US" smtClean="0"/>
              <a:t>5/9/25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#APSE2014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71AC-7F5C-CF4F-A0B6-967C6D662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0682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52353-374A-B74C-A0F3-D784589863FD}" type="datetime1">
              <a:rPr lang="en-US" smtClean="0"/>
              <a:t>5/9/25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#APSE2014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71AC-7F5C-CF4F-A0B6-967C6D662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4137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88922-81A2-2340-9AAD-ADBA7DFDCED4}" type="datetime1">
              <a:rPr lang="en-US" smtClean="0"/>
              <a:t>5/9/25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#APSE2014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71AC-7F5C-CF4F-A0B6-967C6D662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550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5455-D49E-6F4A-A480-8799ACE4240D}" type="datetime1">
              <a:rPr lang="en-US" smtClean="0"/>
              <a:t>5/9/25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#APSE2014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71AC-7F5C-CF4F-A0B6-967C6D662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95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1F59A-9C91-2242-9CA9-DD1F7A9EA222}" type="datetime1">
              <a:rPr lang="en-US" smtClean="0"/>
              <a:t>5/9/25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#APSE2014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71AC-7F5C-CF4F-A0B6-967C6D662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113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1DC38-A449-7A42-901B-B1614C3F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FB450F-2BF8-D94A-9B83-ACA198D5B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3AF23-C5DC-2140-96D9-67FF469BF26F}" type="datetime1">
              <a:rPr lang="en-US" smtClean="0"/>
              <a:t>5/9/25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6E1943-F920-FD4D-B10F-0783C5E03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#APSE2014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AF4492-2E73-2845-B6F5-48AF992CE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B4AB-D614-0E48-BC82-3517EAEB4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0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F97373-9AA8-9743-9FE7-A973F731E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08EB9-82F5-234D-B013-F283BD6FE65F}" type="datetime1">
              <a:rPr lang="en-US" smtClean="0"/>
              <a:t>5/9/25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D78110-DEE0-CF46-9B73-57457F7D2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#APSE2014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940768-1815-D144-8614-37DFBB807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B4AB-D614-0E48-BC82-3517EAEB4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094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FF98B-A116-0449-AADF-6C2AB6B13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1F10C-24E4-0B41-A318-B2ECEFB6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0EA7E-7F2F-584C-8BBC-B9B856938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F6763B-A708-1148-BFBA-FB3388229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7FB6D-B34F-514C-BF70-7B4BB3F8C564}" type="datetime1">
              <a:rPr lang="en-US" smtClean="0"/>
              <a:t>5/9/25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9C8849-49C1-AE4A-8055-6D4DDFCA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#APSE2014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086989-0805-5B45-BDE9-8D35856E6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B4AB-D614-0E48-BC82-3517EAEB4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547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DC2BB-60BA-E643-9C2A-DB4DF61AE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B3D2AD-E1BC-3442-9E4F-08359428F7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E815D2-158C-6B49-84C4-12D451E2B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3A738D-8DE9-5343-9A78-C631E2FB7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513F2-07AC-DD41-916C-8F76DBED4338}" type="datetime1">
              <a:rPr lang="en-US" smtClean="0"/>
              <a:t>5/9/25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704796-F870-844B-A92F-6E26FD697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#APSE2014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1D8D6C-8065-AD48-B4DC-02AB34D14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B4AB-D614-0E48-BC82-3517EAEB4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535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1981EC-0305-684C-86F3-72902EE5A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920DE-5AB9-3B4F-B0A1-33AD7768F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D9DCB8-678B-6749-8AF1-B679C582B6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0C745-BD79-5245-A708-A47F0B9FB78E}" type="datetime1">
              <a:rPr lang="en-US" smtClean="0"/>
              <a:t>5/9/25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F7613-AEBC-A34D-B202-D0A47CFB0F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#APSE2014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E81EA-26D8-0F47-9EAC-9878B863E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DEB4AB-D614-0E48-BC82-3517EAEB4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69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182D256-C67F-014E-8E7D-701D59DCEC74}" type="datetime1">
              <a:rPr lang="en-US" smtClean="0"/>
              <a:t>5/9/25</a:t>
            </a:fld>
            <a:endParaRPr lang="en-US" dirty="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dirty="0"/>
              <a:t>#APSE2014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6D09E21-E3A5-A34B-9A90-0AE5B5561539}" type="slidenum">
              <a:rPr lang="en-US" smtClean="0"/>
              <a:pPr>
                <a:defRPr/>
              </a:pPr>
              <a:t>‹#›</a:t>
            </a:fld>
            <a:endParaRPr lang="en-US" dirty="0">
              <a:solidFill>
                <a:schemeClr val="bg2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170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  <p:sldLayoutId id="2147484044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81000"/>
            <a:ext cx="10363200" cy="1143000"/>
          </a:xfrm>
          <a:prstGeom prst="rect">
            <a:avLst/>
          </a:prstGeom>
          <a:solidFill>
            <a:srgbClr val="006699"/>
          </a:solidFill>
          <a:ln w="31750" cmpd="thinThick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fld id="{ECF24425-8917-9347-BA66-E2CEE221BF55}" type="datetime1">
              <a:rPr lang="en-US"/>
              <a:pPr/>
              <a:t>5/9/25</a:t>
            </a:fld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fld id="{82B3B2E9-6504-544E-9A72-2B9B8D84E68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0" y="0"/>
            <a:ext cx="12192000" cy="228600"/>
          </a:xfrm>
          <a:prstGeom prst="rect">
            <a:avLst/>
          </a:prstGeom>
          <a:solidFill>
            <a:srgbClr val="00669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790533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  <p:sldLayoutId id="2147484122" r:id="rId10"/>
    <p:sldLayoutId id="214748412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Osaka" charset="0"/>
          <a:cs typeface="Osaka" charset="0"/>
        </a:defRPr>
      </a:lvl2pPr>
      <a:lvl3pPr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Osaka" charset="0"/>
          <a:cs typeface="Osaka" charset="0"/>
        </a:defRPr>
      </a:lvl3pPr>
      <a:lvl4pPr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Osaka" charset="0"/>
          <a:cs typeface="Osaka" charset="0"/>
        </a:defRPr>
      </a:lvl4pPr>
      <a:lvl5pPr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Osaka" charset="0"/>
          <a:cs typeface="Osak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Osaka" charset="0"/>
          <a:cs typeface="Osak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Osaka" charset="0"/>
          <a:cs typeface="Osak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Osaka" charset="0"/>
          <a:cs typeface="Osak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Osaka" charset="0"/>
          <a:cs typeface="Osak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Times" charset="0"/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charset="0"/>
        <a:buChar char="Ø"/>
        <a:defRPr sz="2400" i="1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1981EC-0305-684C-86F3-72902EE5A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920DE-5AB9-3B4F-B0A1-33AD7768F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D9DCB8-678B-6749-8AF1-B679C582B6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77978-0B93-2F48-815C-1A68DD40D95E}" type="datetimeFigureOut">
              <a:rPr lang="en-US" smtClean="0"/>
              <a:t>5/9/25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F7613-AEBC-A34D-B202-D0A47CFB0F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E81EA-26D8-0F47-9EAC-9878B863E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DEB4AB-D614-0E48-BC82-3517EAEB4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577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0" r:id="rId1"/>
    <p:sldLayoutId id="2147484151" r:id="rId2"/>
    <p:sldLayoutId id="2147484152" r:id="rId3"/>
    <p:sldLayoutId id="2147484153" r:id="rId4"/>
    <p:sldLayoutId id="2147484154" r:id="rId5"/>
    <p:sldLayoutId id="2147484155" r:id="rId6"/>
    <p:sldLayoutId id="2147484156" r:id="rId7"/>
    <p:sldLayoutId id="2147484157" r:id="rId8"/>
    <p:sldLayoutId id="2147484158" r:id="rId9"/>
    <p:sldLayoutId id="2147484159" r:id="rId10"/>
    <p:sldLayoutId id="21474841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4520A-BE17-4642-91D1-C67C220DE087}" type="datetime1">
              <a:rPr lang="en-US" smtClean="0"/>
              <a:t>5/9/25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#APSE2014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471AC-7F5C-CF4F-A0B6-967C6D662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736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2" r:id="rId1"/>
    <p:sldLayoutId id="2147484163" r:id="rId2"/>
    <p:sldLayoutId id="2147484164" r:id="rId3"/>
    <p:sldLayoutId id="2147484165" r:id="rId4"/>
    <p:sldLayoutId id="2147484166" r:id="rId5"/>
    <p:sldLayoutId id="2147484167" r:id="rId6"/>
    <p:sldLayoutId id="2147484168" r:id="rId7"/>
    <p:sldLayoutId id="2147484169" r:id="rId8"/>
    <p:sldLayoutId id="2147484170" r:id="rId9"/>
    <p:sldLayoutId id="2147484171" r:id="rId10"/>
    <p:sldLayoutId id="2147484172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hyperlink" Target="https://www.mass.gov/orgs/massmobility" TargetMode="Externa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ctaa.org/" TargetMode="External"/><Relationship Id="rId5" Type="http://schemas.openxmlformats.org/officeDocument/2006/relationships/image" Target="../media/image55.png"/><Relationship Id="rId4" Type="http://schemas.openxmlformats.org/officeDocument/2006/relationships/hyperlink" Target="https://massridematch.org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A7895A40-19A4-42D6-9D30-DBC1E8002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02F429C4-ABC9-46FC-818A-B5429CDE4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270325" y="3369273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2CEF98E4-3709-4952-8F42-2305CCE34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74475" y="1040470"/>
            <a:ext cx="6858003" cy="47770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F10BCCF5-D685-47FF-B675-647EAEB72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914" y="857786"/>
            <a:ext cx="11067024" cy="5208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F3D1BD-4352-B842-BC2C-0CDE71D276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8807" y="1437746"/>
            <a:ext cx="6952211" cy="1691627"/>
          </a:xfrm>
        </p:spPr>
        <p:txBody>
          <a:bodyPr anchor="t">
            <a:normAutofit/>
          </a:bodyPr>
          <a:lstStyle/>
          <a:p>
            <a:r>
              <a:rPr lang="en-US" sz="3600" b="1" cap="small" dirty="0"/>
              <a:t>Transportation Solutions for Community Engagement and Employment</a:t>
            </a:r>
            <a:endParaRPr lang="en-US" sz="3600" b="1" i="1" cap="smal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7CB840-3FC5-9B47-919A-AB5D8B6C7B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750" y="3089170"/>
            <a:ext cx="9910295" cy="2450952"/>
          </a:xfrm>
        </p:spPr>
        <p:txBody>
          <a:bodyPr anchor="b">
            <a:normAutofit lnSpcReduction="10000"/>
          </a:bodyPr>
          <a:lstStyle/>
          <a:p>
            <a:pPr algn="l">
              <a:lnSpc>
                <a:spcPct val="120000"/>
              </a:lnSpc>
            </a:pPr>
            <a:br>
              <a:rPr lang="en-US" b="1" dirty="0"/>
            </a:br>
            <a:r>
              <a:rPr lang="en-US" sz="3200" b="1" dirty="0"/>
              <a:t>David Hoff</a:t>
            </a:r>
            <a:br>
              <a:rPr lang="en-US" dirty="0"/>
            </a:br>
            <a:r>
              <a:rPr lang="en-US" dirty="0"/>
              <a:t>Institute for Community Inclusion, UMass Boston</a:t>
            </a:r>
            <a:br>
              <a:rPr lang="en-US" dirty="0"/>
            </a:br>
            <a:r>
              <a:rPr lang="en-US" dirty="0" err="1"/>
              <a:t>david.hoff@umb.edu</a:t>
            </a:r>
            <a:r>
              <a:rPr lang="en-US" dirty="0"/>
              <a:t> – 617-480-9230</a:t>
            </a:r>
          </a:p>
          <a:p>
            <a:pPr algn="l">
              <a:lnSpc>
                <a:spcPct val="120000"/>
              </a:lnSpc>
            </a:pPr>
            <a:r>
              <a:rPr lang="en-US" b="1" dirty="0" err="1"/>
              <a:t>www.communityinclusion.org</a:t>
            </a:r>
            <a:endParaRPr lang="en-US" b="1" dirty="0"/>
          </a:p>
          <a:p>
            <a:pPr algn="l">
              <a:lnSpc>
                <a:spcPct val="120000"/>
              </a:lnSpc>
            </a:pPr>
            <a:endParaRPr lang="en-US" dirty="0"/>
          </a:p>
        </p:txBody>
      </p:sp>
      <p:pic>
        <p:nvPicPr>
          <p:cNvPr id="10" name="Picture 9" descr="ICI Logo - Employment, Education, Community Life, Healthcare">
            <a:extLst>
              <a:ext uri="{FF2B5EF4-FFF2-40B4-BE49-F238E27FC236}">
                <a16:creationId xmlns:a16="http://schemas.microsoft.com/office/drawing/2014/main" id="{7F0F7B85-3536-2042-4838-F424BE26F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9939" y="5008963"/>
            <a:ext cx="861487" cy="822581"/>
          </a:xfrm>
          <a:prstGeom prst="rect">
            <a:avLst/>
          </a:prstGeom>
        </p:spPr>
      </p:pic>
      <p:sp>
        <p:nvSpPr>
          <p:cNvPr id="11" name="Rectangle 15">
            <a:extLst>
              <a:ext uri="{FF2B5EF4-FFF2-40B4-BE49-F238E27FC236}">
                <a16:creationId xmlns:a16="http://schemas.microsoft.com/office/drawing/2014/main" id="{B0EE8A42-107A-4D4C-8D56-BBAE95C7F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524009" y="3366125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D02FE7-24B1-844C-9689-1B7A67008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B4AB-D614-0E48-BC82-3517EAEB4A4F}" type="slidenum">
              <a:rPr lang="en-US" smtClean="0"/>
              <a:t>1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BE2EEB-DFD6-22F2-FC1F-ED3D1901F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7491" y="4063339"/>
            <a:ext cx="2523768" cy="16656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9F3FE6-EBAA-EFE4-4C66-53E3B383A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600" y="2230738"/>
            <a:ext cx="2583357" cy="208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9914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3D88E-D3B3-8C5D-E1DF-81D5F97DEF61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Transportation:</a:t>
            </a:r>
            <a:br>
              <a:rPr lang="en-US" dirty="0"/>
            </a:br>
            <a:r>
              <a:rPr lang="en-US" i="1" dirty="0"/>
              <a:t>There’s No Magic Solution</a:t>
            </a:r>
          </a:p>
        </p:txBody>
      </p:sp>
      <p:pic>
        <p:nvPicPr>
          <p:cNvPr id="50178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362201"/>
            <a:ext cx="6883400" cy="333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0179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3352800"/>
            <a:ext cx="4030663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9711491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3568" y="368644"/>
            <a:ext cx="8587946" cy="1143000"/>
          </a:xfrm>
          <a:ln/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r>
              <a:rPr lang="en-US" dirty="0"/>
              <a:t>Basic Truths About Transportation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91715" y="1779495"/>
            <a:ext cx="8223250" cy="43434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2800" b="0" dirty="0"/>
              <a:t>Transportation cannot be allowed to be an insurmountable barrier to employment.</a:t>
            </a:r>
          </a:p>
          <a:p>
            <a:pPr>
              <a:spcBef>
                <a:spcPct val="50000"/>
              </a:spcBef>
            </a:pPr>
            <a:r>
              <a:rPr lang="en-US" sz="2800" b="0" dirty="0"/>
              <a:t>When solution does not immediately present itself, don</a:t>
            </a:r>
            <a:r>
              <a:rPr lang="ja-JP" altLang="en-US" sz="2800" b="0" dirty="0"/>
              <a:t>’</a:t>
            </a:r>
            <a:r>
              <a:rPr lang="en-US" sz="2800" b="0" dirty="0"/>
              <a:t>t say</a:t>
            </a:r>
            <a:br>
              <a:rPr lang="en-US" sz="2800" b="0" dirty="0"/>
            </a:br>
            <a:r>
              <a:rPr lang="ja-JP" altLang="en-US" sz="2800" i="1" dirty="0"/>
              <a:t>“</a:t>
            </a:r>
            <a:r>
              <a:rPr lang="en-US" sz="2800" i="1" dirty="0"/>
              <a:t>There is no transportation</a:t>
            </a:r>
            <a:r>
              <a:rPr lang="ja-JP" altLang="en-US" sz="2800" i="1" dirty="0"/>
              <a:t>”</a:t>
            </a:r>
            <a:r>
              <a:rPr lang="en-US" sz="2800" i="1" dirty="0"/>
              <a:t>.</a:t>
            </a:r>
          </a:p>
          <a:p>
            <a:pPr>
              <a:spcBef>
                <a:spcPct val="50000"/>
              </a:spcBef>
            </a:pPr>
            <a:r>
              <a:rPr lang="en-US" sz="2800" b="0" dirty="0"/>
              <a:t>While there are no magic answers…</a:t>
            </a:r>
            <a:r>
              <a:rPr lang="en-US" sz="2800" dirty="0"/>
              <a:t>there are options</a:t>
            </a:r>
            <a:r>
              <a:rPr lang="en-US" sz="2800" b="0" dirty="0"/>
              <a:t> – </a:t>
            </a:r>
            <a:r>
              <a:rPr lang="en-US" sz="2800" b="0" i="1" dirty="0"/>
              <a:t>and often lots more than we may realize.</a:t>
            </a:r>
            <a:endParaRPr lang="en-US" sz="2800" i="1" dirty="0"/>
          </a:p>
        </p:txBody>
      </p:sp>
      <p:pic>
        <p:nvPicPr>
          <p:cNvPr id="52228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965" y="5293660"/>
            <a:ext cx="1517650" cy="1260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3875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1452C-1A29-1424-0344-33E10825B2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52755" y="381000"/>
            <a:ext cx="9540815" cy="2895600"/>
          </a:xfrm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r>
              <a:rPr lang="en-US" sz="6000" dirty="0"/>
              <a:t>“There are always</a:t>
            </a:r>
            <a:r>
              <a:rPr lang="en-US" sz="6000" baseline="0" dirty="0"/>
              <a:t> possibilities.”</a:t>
            </a:r>
            <a:endParaRPr lang="en-US" sz="6000" dirty="0"/>
          </a:p>
        </p:txBody>
      </p:sp>
      <p:sp>
        <p:nvSpPr>
          <p:cNvPr id="243714" name="Text Box 2">
            <a:extLst>
              <a:ext uri="{FF2B5EF4-FFF2-40B4-BE49-F238E27FC236}">
                <a16:creationId xmlns:a16="http://schemas.microsoft.com/office/drawing/2014/main" id="{F23C0AD7-ADA6-27A3-5745-7E5E985DF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5698" y="4753858"/>
            <a:ext cx="31630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3600" dirty="0"/>
              <a:t> </a:t>
            </a:r>
            <a:r>
              <a:rPr lang="en-US" altLang="en-US" sz="3600" i="1" dirty="0"/>
              <a:t>Mr. Spock</a:t>
            </a:r>
            <a:endParaRPr lang="en-US" altLang="en-US" sz="3600" dirty="0"/>
          </a:p>
        </p:txBody>
      </p:sp>
      <p:pic>
        <p:nvPicPr>
          <p:cNvPr id="243721" name="Picture 9">
            <a:extLst>
              <a:ext uri="{FF2B5EF4-FFF2-40B4-BE49-F238E27FC236}">
                <a16:creationId xmlns:a16="http://schemas.microsoft.com/office/drawing/2014/main" id="{E6B9C3C6-504F-B871-AE17-99C02C468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1" y="3634581"/>
            <a:ext cx="20955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CBC500-2B5E-B6A4-F61D-66592F72B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Transportation</a:t>
            </a:r>
            <a:b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sz="54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A Self-Determined Approach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BAF3B0-66D7-5E63-F801-89AAA0F40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0232" y="6108192"/>
            <a:ext cx="548640" cy="548640"/>
          </a:xfrm>
          <a:prstGeom prst="ellipse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  <a:defRPr/>
            </a:pPr>
            <a:fld id="{1E7C2394-60F7-254E-AF7A-F710464A74CB}" type="slidenum">
              <a:rPr lang="en-US" sz="1500">
                <a:solidFill>
                  <a:srgbClr val="FFFFFF"/>
                </a:solidFill>
              </a:rPr>
              <a:pPr algn="ctr">
                <a:spcAft>
                  <a:spcPts val="600"/>
                </a:spcAft>
                <a:defRPr/>
              </a:pPr>
              <a:t>13</a:t>
            </a:fld>
            <a:endParaRPr lang="en-US" sz="1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0622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27167" y="165082"/>
            <a:ext cx="5791200" cy="1600200"/>
          </a:xfrm>
          <a:ln/>
          <a:effectLst>
            <a:glow rad="139700">
              <a:schemeClr val="accent1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4000" b="1" dirty="0"/>
              <a:t>Transportation:</a:t>
            </a:r>
            <a:br>
              <a:rPr lang="en-US" sz="3200" dirty="0"/>
            </a:br>
            <a:r>
              <a:rPr lang="en-US" sz="3200" i="1" dirty="0"/>
              <a:t>Avoiding Passive Dependence &amp; Acceptance </a:t>
            </a: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1891862" y="2382819"/>
            <a:ext cx="8001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+mn-ea"/>
                <a:cs typeface="+mn-cs"/>
              </a:rPr>
              <a:t>Starting from an early age if possible,  individuals should: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00200" y="3124200"/>
            <a:ext cx="9067800" cy="4191000"/>
          </a:xfrm>
        </p:spPr>
        <p:txBody>
          <a:bodyPr/>
          <a:lstStyle/>
          <a:p>
            <a:pPr>
              <a:spcBef>
                <a:spcPts val="1800"/>
              </a:spcBef>
              <a:buNone/>
            </a:pPr>
            <a:endParaRPr lang="en-US" sz="2000" dirty="0"/>
          </a:p>
          <a:p>
            <a:pPr>
              <a:spcBef>
                <a:spcPts val="1800"/>
              </a:spcBef>
            </a:pPr>
            <a:r>
              <a:rPr lang="en-US" dirty="0"/>
              <a:t>recognize the relationship of transportation to independence, integration, inclusion</a:t>
            </a:r>
          </a:p>
          <a:p>
            <a:pPr>
              <a:spcBef>
                <a:spcPts val="1800"/>
              </a:spcBef>
            </a:pPr>
            <a:r>
              <a:rPr lang="en-US" dirty="0"/>
              <a:t>have tools to use a range of transportation options</a:t>
            </a:r>
          </a:p>
          <a:p>
            <a:pPr>
              <a:spcBef>
                <a:spcPts val="1800"/>
              </a:spcBef>
            </a:pPr>
            <a:r>
              <a:rPr lang="en-US" dirty="0"/>
              <a:t>learn to actively self-advocate for and self-manage transportation rather than being a passive recipient</a:t>
            </a:r>
          </a:p>
        </p:txBody>
      </p:sp>
      <p:pic>
        <p:nvPicPr>
          <p:cNvPr id="64517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85801"/>
            <a:ext cx="2590800" cy="120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3BCF53D-EEE5-2017-80E9-A2BF616F9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26027" y="21266"/>
            <a:ext cx="0" cy="6774873"/>
          </a:xfrm>
          <a:prstGeom prst="line">
            <a:avLst/>
          </a:prstGeom>
          <a:ln w="111125" cap="rnd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89358DC-434A-C522-AC1A-B288A70FF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731980" y="58479"/>
            <a:ext cx="0" cy="6741042"/>
          </a:xfrm>
          <a:prstGeom prst="line">
            <a:avLst/>
          </a:prstGeom>
          <a:ln w="111125" cap="rnd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807F3C-7868-0E1C-0A22-93FB5F189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B4AB-D614-0E48-BC82-3517EAEB4A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488899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45A9F99-D9B1-4094-A2E2-B90AC1DB7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FAF607-473A-4A43-A23D-BBFF5C411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61168-0D79-B668-D813-0734FE8F0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7871" y="2403468"/>
            <a:ext cx="5307496" cy="1936057"/>
          </a:xfrm>
          <a:effectLst>
            <a:glow rad="139700">
              <a:schemeClr val="accent6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4000" cap="small" dirty="0">
                <a:solidFill>
                  <a:schemeClr val="bg1"/>
                </a:solidFill>
              </a:rPr>
              <a:t>Have Maximum Independence in Transportation as Goal</a:t>
            </a:r>
          </a:p>
        </p:txBody>
      </p:sp>
      <p:pic>
        <p:nvPicPr>
          <p:cNvPr id="6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5293"/>
            <a:ext cx="5177456" cy="349478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5F6476F-D303-44D3-B30F-1BA348F0F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635" y="52996"/>
            <a:ext cx="5928607" cy="6805005"/>
            <a:chOff x="6095999" y="52996"/>
            <a:chExt cx="6093363" cy="6805005"/>
          </a:xfrm>
          <a:solidFill>
            <a:schemeClr val="accent5">
              <a:alpha val="10000"/>
            </a:schemeClr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972EB4B-0539-4430-9340-8117B9D7C3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1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CA5348F-9FF6-485F-898D-1BED7EC72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5999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3B89F41-1D91-447A-88C5-8A917809FE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B8C421-836E-AF4A-6533-9C10CAA1B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B4AB-D614-0E48-BC82-3517EAEB4A4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949970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348" y="2852375"/>
            <a:ext cx="3201366" cy="2256798"/>
          </a:xfrm>
          <a:scene3d>
            <a:camera prst="orthographicFront"/>
            <a:lightRig rig="threePt" dir="t"/>
          </a:scene3d>
        </p:spPr>
        <p:txBody>
          <a:bodyPr anchor="b">
            <a:normAutofit/>
          </a:bodyPr>
          <a:lstStyle/>
          <a:p>
            <a:pPr algn="ctr"/>
            <a:r>
              <a:rPr lang="en-US" sz="4000" cap="small" dirty="0">
                <a:solidFill>
                  <a:srgbClr val="FFFFFF"/>
                </a:solidFill>
              </a:rPr>
              <a:t>An Individual Approach to Transportation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7695" y="586856"/>
            <a:ext cx="7586007" cy="5963574"/>
          </a:xfrm>
        </p:spPr>
        <p:txBody>
          <a:bodyPr anchor="ctr">
            <a:normAutofit/>
          </a:bodyPr>
          <a:lstStyle/>
          <a:p>
            <a:pPr marL="457200" indent="-457200">
              <a:spcBef>
                <a:spcPts val="1776"/>
              </a:spcBef>
              <a:buFont typeface="+mj-lt"/>
              <a:buAutoNum type="arabicPeriod"/>
            </a:pPr>
            <a:r>
              <a:rPr lang="en-US" sz="2400" dirty="0"/>
              <a:t>Consideration of transportation during early stages of planning, and as part of discovery &amp; job development</a:t>
            </a:r>
          </a:p>
          <a:p>
            <a:pPr marL="457200" indent="-457200">
              <a:spcBef>
                <a:spcPts val="1776"/>
              </a:spcBef>
              <a:buFont typeface="+mj-lt"/>
              <a:buAutoNum type="arabicPeriod"/>
            </a:pPr>
            <a:r>
              <a:rPr lang="en-US" sz="2400" dirty="0"/>
              <a:t>Individual determines transportation needs and preferences</a:t>
            </a:r>
          </a:p>
          <a:p>
            <a:pPr marL="457200" indent="-457200">
              <a:spcBef>
                <a:spcPts val="1776"/>
              </a:spcBef>
              <a:buFont typeface="+mj-lt"/>
              <a:buAutoNum type="arabicPeriod"/>
            </a:pPr>
            <a:r>
              <a:rPr lang="en-US" sz="2400" dirty="0"/>
              <a:t>Identify and pursue possible options</a:t>
            </a:r>
          </a:p>
          <a:p>
            <a:pPr lvl="1"/>
            <a:r>
              <a:rPr lang="en-US" i="1" dirty="0"/>
              <a:t>Involve anyone and everyone</a:t>
            </a:r>
          </a:p>
          <a:p>
            <a:pPr marL="457200" indent="-457200">
              <a:spcBef>
                <a:spcPts val="1776"/>
              </a:spcBef>
              <a:buFont typeface="+mj-lt"/>
              <a:buAutoNum type="arabicPeriod"/>
            </a:pPr>
            <a:r>
              <a:rPr lang="en-US" sz="2400" dirty="0"/>
              <a:t>Determine financial resources to support transportation</a:t>
            </a:r>
          </a:p>
          <a:p>
            <a:pPr marL="457200" indent="-457200">
              <a:spcBef>
                <a:spcPts val="1776"/>
              </a:spcBef>
              <a:buFont typeface="+mj-lt"/>
              <a:buAutoNum type="arabicPeriod"/>
            </a:pPr>
            <a:r>
              <a:rPr lang="en-US" sz="2400" dirty="0"/>
              <a:t>Develop an </a:t>
            </a:r>
            <a:r>
              <a:rPr lang="en-US" sz="2400" i="1" dirty="0"/>
              <a:t>Individual Transportation Plan</a:t>
            </a:r>
          </a:p>
          <a:p>
            <a:pPr marL="457200" indent="-457200">
              <a:spcBef>
                <a:spcPts val="1776"/>
              </a:spcBef>
              <a:buFont typeface="+mj-lt"/>
              <a:buAutoNum type="arabicPeriod"/>
            </a:pPr>
            <a:r>
              <a:rPr lang="en-US" sz="2400" dirty="0"/>
              <a:t>Determine transportation support needs</a:t>
            </a:r>
          </a:p>
          <a:p>
            <a:pPr marL="857250" lvl="1" indent="-457200">
              <a:spcBef>
                <a:spcPts val="0"/>
              </a:spcBef>
            </a:pPr>
            <a:r>
              <a:rPr lang="en-US" i="1" dirty="0"/>
              <a:t>Travel training, emergency planning, etc.</a:t>
            </a:r>
          </a:p>
          <a:p>
            <a:pPr marL="457200" indent="-457200">
              <a:spcBef>
                <a:spcPts val="1776"/>
              </a:spcBef>
              <a:buFont typeface="+mj-lt"/>
              <a:buAutoNum type="arabicPeriod"/>
            </a:pPr>
            <a:r>
              <a:rPr lang="en-US" sz="2400" dirty="0"/>
              <a:t>Implement and modify plan as necessary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E82214-F928-B940-5377-02A81015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75612" y="267403"/>
            <a:ext cx="2598102" cy="296925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6B077E-8BFE-C378-2AC1-AB9273B5B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EB4AB-D614-0E48-BC82-3517EAEB4A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8729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304800"/>
            <a:ext cx="7772400" cy="914400"/>
          </a:xfrm>
          <a:ln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en-US"/>
              <a:t>A Few Ideas to Get Started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447800"/>
            <a:ext cx="8382000" cy="4343400"/>
          </a:xfrm>
        </p:spPr>
        <p:txBody>
          <a:bodyPr/>
          <a:lstStyle/>
          <a:p>
            <a:pPr marL="514350" indent="-514350">
              <a:lnSpc>
                <a:spcPct val="90000"/>
              </a:lnSpc>
              <a:spcBef>
                <a:spcPts val="1272"/>
              </a:spcBef>
              <a:buFont typeface="+mj-lt"/>
              <a:buAutoNum type="arabicPeriod"/>
            </a:pPr>
            <a:r>
              <a:rPr lang="en-US" sz="2800" b="0" dirty="0"/>
              <a:t>Mass transit</a:t>
            </a:r>
          </a:p>
          <a:p>
            <a:pPr marL="514350" indent="-514350">
              <a:lnSpc>
                <a:spcPct val="90000"/>
              </a:lnSpc>
              <a:spcBef>
                <a:spcPts val="1272"/>
              </a:spcBef>
              <a:buFont typeface="+mj-lt"/>
              <a:buAutoNum type="arabicPeriod"/>
            </a:pPr>
            <a:r>
              <a:rPr lang="en-US" sz="2800" b="0" dirty="0"/>
              <a:t>Carpools</a:t>
            </a:r>
          </a:p>
          <a:p>
            <a:pPr marL="514350" indent="-514350">
              <a:lnSpc>
                <a:spcPct val="90000"/>
              </a:lnSpc>
              <a:spcBef>
                <a:spcPts val="1272"/>
              </a:spcBef>
              <a:buFont typeface="+mj-lt"/>
              <a:buAutoNum type="arabicPeriod"/>
            </a:pPr>
            <a:r>
              <a:rPr lang="en-US" sz="2800" b="0" dirty="0"/>
              <a:t>Employer resources</a:t>
            </a:r>
          </a:p>
          <a:p>
            <a:pPr marL="514350" indent="-514350">
              <a:lnSpc>
                <a:spcPct val="90000"/>
              </a:lnSpc>
              <a:spcBef>
                <a:spcPts val="1272"/>
              </a:spcBef>
              <a:buFont typeface="+mj-lt"/>
              <a:buAutoNum type="arabicPeriod"/>
            </a:pPr>
            <a:r>
              <a:rPr lang="en-US" sz="2800" b="0" dirty="0"/>
              <a:t>Volunteer drivers</a:t>
            </a:r>
          </a:p>
          <a:p>
            <a:pPr marL="514350" indent="-514350">
              <a:lnSpc>
                <a:spcPct val="90000"/>
              </a:lnSpc>
              <a:spcBef>
                <a:spcPts val="1272"/>
              </a:spcBef>
              <a:buFont typeface="+mj-lt"/>
              <a:buAutoNum type="arabicPeriod"/>
            </a:pPr>
            <a:r>
              <a:rPr lang="en-US" sz="2800" b="0" dirty="0"/>
              <a:t>Walking &amp; biking</a:t>
            </a:r>
          </a:p>
          <a:p>
            <a:pPr marL="514350" indent="-514350">
              <a:lnSpc>
                <a:spcPct val="90000"/>
              </a:lnSpc>
              <a:spcBef>
                <a:spcPts val="1272"/>
              </a:spcBef>
              <a:buFont typeface="+mj-lt"/>
              <a:buAutoNum type="arabicPeriod"/>
            </a:pPr>
            <a:r>
              <a:rPr lang="en-US" sz="2800" b="0" dirty="0"/>
              <a:t>Ride sharing</a:t>
            </a:r>
          </a:p>
          <a:p>
            <a:pPr marL="514350" indent="-514350">
              <a:lnSpc>
                <a:spcPct val="90000"/>
              </a:lnSpc>
              <a:spcBef>
                <a:spcPts val="1272"/>
              </a:spcBef>
              <a:buFont typeface="+mj-lt"/>
              <a:buAutoNum type="arabicPeriod"/>
            </a:pPr>
            <a:r>
              <a:rPr lang="en-US" sz="2800" b="0" dirty="0" err="1"/>
              <a:t>Paratransit</a:t>
            </a:r>
            <a:endParaRPr lang="en-US" sz="2800" b="0" dirty="0"/>
          </a:p>
          <a:p>
            <a:pPr marL="514350" indent="-514350">
              <a:lnSpc>
                <a:spcPct val="90000"/>
              </a:lnSpc>
              <a:spcBef>
                <a:spcPts val="1272"/>
              </a:spcBef>
              <a:buFont typeface="+mj-lt"/>
              <a:buAutoNum type="arabicPeriod"/>
            </a:pPr>
            <a:r>
              <a:rPr lang="en-US" sz="2800" b="0" dirty="0"/>
              <a:t>Taxi/Uber/Lyft, etc.</a:t>
            </a:r>
          </a:p>
          <a:p>
            <a:pPr marL="514350" indent="-514350">
              <a:lnSpc>
                <a:spcPct val="90000"/>
              </a:lnSpc>
              <a:spcBef>
                <a:spcPts val="1272"/>
              </a:spcBef>
              <a:buFont typeface="+mj-lt"/>
              <a:buAutoNum type="arabicPeriod"/>
            </a:pPr>
            <a:r>
              <a:rPr lang="en-US" sz="2800" b="0" dirty="0"/>
              <a:t>Social Security Work Incentives</a:t>
            </a:r>
          </a:p>
          <a:p>
            <a:pPr marL="514350" indent="-514350">
              <a:lnSpc>
                <a:spcPct val="90000"/>
              </a:lnSpc>
              <a:spcBef>
                <a:spcPts val="1272"/>
              </a:spcBef>
              <a:buFont typeface="+mj-lt"/>
              <a:buAutoNum type="arabicPeriod"/>
            </a:pPr>
            <a:r>
              <a:rPr lang="en-US" sz="2800" b="0" dirty="0"/>
              <a:t>Others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pic>
        <p:nvPicPr>
          <p:cNvPr id="100356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743201"/>
            <a:ext cx="1193800" cy="9556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7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1600200"/>
            <a:ext cx="898525" cy="9286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8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505200"/>
            <a:ext cx="1111250" cy="941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9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5410201"/>
            <a:ext cx="823913" cy="823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3794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59C6B72-F8E6-4281-8F3E-93FC0DC98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502" y="845427"/>
            <a:ext cx="5295015" cy="828730"/>
          </a:xfr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b">
            <a:normAutofit fontScale="90000"/>
          </a:bodyPr>
          <a:lstStyle/>
          <a:p>
            <a:pPr algn="ctr"/>
            <a:r>
              <a:rPr lang="en-US" sz="4800" cap="small" dirty="0"/>
              <a:t>Individuals &amp; Families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490234EE-E0D8-4805-9227-CCEAC6016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65018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106" y="2839397"/>
            <a:ext cx="5713724" cy="3268957"/>
          </a:xfrm>
        </p:spPr>
        <p:txBody>
          <a:bodyPr>
            <a:noAutofit/>
          </a:bodyPr>
          <a:lstStyle/>
          <a:p>
            <a:pPr>
              <a:spcBef>
                <a:spcPts val="2568"/>
              </a:spcBef>
            </a:pPr>
            <a:r>
              <a:rPr lang="en-US" dirty="0"/>
              <a:t>Changing expectations and mindset</a:t>
            </a:r>
          </a:p>
          <a:p>
            <a:pPr>
              <a:spcBef>
                <a:spcPts val="2568"/>
              </a:spcBef>
            </a:pPr>
            <a:r>
              <a:rPr lang="en-US" dirty="0"/>
              <a:t>Emphasizing transportation as key to independence</a:t>
            </a:r>
          </a:p>
          <a:p>
            <a:pPr>
              <a:spcBef>
                <a:spcPts val="2568"/>
              </a:spcBef>
            </a:pPr>
            <a:r>
              <a:rPr lang="en-US" dirty="0"/>
              <a:t>Travel and safety instruction</a:t>
            </a:r>
          </a:p>
          <a:p>
            <a:pPr>
              <a:spcBef>
                <a:spcPts val="2568"/>
              </a:spcBef>
            </a:pPr>
            <a:r>
              <a:rPr lang="en-US" dirty="0"/>
              <a:t>Peer-to-peer</a:t>
            </a:r>
          </a:p>
          <a:p>
            <a:pPr>
              <a:spcBef>
                <a:spcPts val="2568"/>
              </a:spcBef>
            </a:pPr>
            <a:r>
              <a:rPr lang="en-US" dirty="0"/>
              <a:t>One step at a time</a:t>
            </a:r>
          </a:p>
        </p:txBody>
      </p:sp>
      <p:pic>
        <p:nvPicPr>
          <p:cNvPr id="6" name="Picture 5" descr="A light skinned man holding a record.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384" y="365125"/>
            <a:ext cx="1649602" cy="2194560"/>
          </a:xfrm>
          <a:prstGeom prst="rect">
            <a:avLst/>
          </a:prstGeom>
        </p:spPr>
      </p:pic>
      <p:pic>
        <p:nvPicPr>
          <p:cNvPr id="5" name="Picture 4" descr="A light skinned person in front of a sign that reads “The Arbors kids ABC”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983" y="365125"/>
            <a:ext cx="2499360" cy="2194560"/>
          </a:xfrm>
          <a:prstGeom prst="rect">
            <a:avLst/>
          </a:prstGeom>
        </p:spPr>
      </p:pic>
      <p:pic>
        <p:nvPicPr>
          <p:cNvPr id="4" name="Picture 3" descr="A dark skinned family posing for a picture.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307" y="3450266"/>
            <a:ext cx="4120618" cy="231784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6E2E4B-583C-F4EF-A0FA-B64F9CCA6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B4AB-D614-0E48-BC82-3517EAEB4A4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1913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1A74237-D6F5-F789-F98A-D69A4DABC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5514" y="1589313"/>
            <a:ext cx="3995057" cy="3309257"/>
          </a:xfrm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cap="small" dirty="0"/>
              <a:t>#2:</a:t>
            </a:r>
            <a:br>
              <a:rPr lang="en-US" cap="small" dirty="0"/>
            </a:br>
            <a:r>
              <a:rPr lang="en-US" cap="small" dirty="0"/>
              <a:t>Use Existing Resources Differently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3B416-4DDA-B499-F5B5-52FB3CF87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518C9-3CC7-7448-AD05-3CB269384775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29C5AD-714C-BBC5-6F84-FFD2A6B37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399" y="903514"/>
            <a:ext cx="4844143" cy="484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60266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63" y="310978"/>
            <a:ext cx="4039536" cy="1213022"/>
          </a:xfrm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r>
              <a:rPr lang="en-US" dirty="0"/>
              <a:t>Handouts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036" y="1670222"/>
            <a:ext cx="4876800" cy="4876800"/>
          </a:xfrm>
        </p:spPr>
        <p:txBody>
          <a:bodyPr/>
          <a:lstStyle/>
          <a:p>
            <a:pPr marL="457200" indent="-457200">
              <a:spcBef>
                <a:spcPts val="1176"/>
              </a:spcBef>
              <a:buFont typeface="+mj-lt"/>
              <a:buAutoNum type="arabicPeriod"/>
            </a:pPr>
            <a:r>
              <a:rPr lang="en-US" sz="2400" dirty="0"/>
              <a:t>SELN Publication</a:t>
            </a:r>
            <a:br>
              <a:rPr lang="en-US" sz="2400" dirty="0"/>
            </a:br>
            <a:r>
              <a:rPr lang="en-US" sz="2400" b="0" i="1" dirty="0"/>
              <a:t>Getting to Work: Addressing the Transportation Challenge</a:t>
            </a:r>
            <a:endParaRPr lang="en-US" sz="2400" b="0" dirty="0"/>
          </a:p>
          <a:p>
            <a:pPr marL="457200" indent="-457200">
              <a:spcBef>
                <a:spcPts val="1176"/>
              </a:spcBef>
              <a:buFont typeface="+mj-lt"/>
              <a:buAutoNum type="arabicPeriod"/>
            </a:pPr>
            <a:r>
              <a:rPr lang="en-US" sz="2400" dirty="0"/>
              <a:t>Transportation Resources – National &amp; Massachusetts</a:t>
            </a:r>
            <a:endParaRPr lang="en-US" sz="2400" b="0" dirty="0"/>
          </a:p>
          <a:p>
            <a:pPr marL="457200" indent="-457200">
              <a:spcBef>
                <a:spcPts val="1176"/>
              </a:spcBef>
              <a:buFont typeface="+mj-lt"/>
              <a:buAutoNum type="arabicPeriod"/>
            </a:pPr>
            <a:r>
              <a:rPr lang="en-US" sz="2400" dirty="0"/>
              <a:t>Travel Instruction Resources</a:t>
            </a:r>
          </a:p>
          <a:p>
            <a:pPr marL="457200" indent="-457200">
              <a:spcBef>
                <a:spcPts val="1176"/>
              </a:spcBef>
              <a:buFont typeface="+mj-lt"/>
              <a:buAutoNum type="arabicPeriod"/>
            </a:pPr>
            <a:r>
              <a:rPr lang="en-US" sz="2400" dirty="0"/>
              <a:t>Individualized Transportation Plan</a:t>
            </a:r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118" y="418011"/>
            <a:ext cx="2307493" cy="29861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831" y="542141"/>
            <a:ext cx="1969087" cy="25482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340FB5-E82C-3140-BE5E-1BB1C265F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187" y="3693311"/>
            <a:ext cx="2122434" cy="2746678"/>
          </a:xfrm>
          <a:prstGeom prst="rect">
            <a:avLst/>
          </a:prstGeom>
          <a:ln>
            <a:solidFill>
              <a:schemeClr val="dk1">
                <a:shade val="95000"/>
                <a:satMod val="10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6AAE48-0016-32B0-1F8C-FC73DEF87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3530" y="3912440"/>
            <a:ext cx="2122434" cy="2746679"/>
          </a:xfrm>
          <a:prstGeom prst="rect">
            <a:avLst/>
          </a:prstGeom>
          <a:ln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7161299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645FE3F-A61E-872F-461F-C06AF46F7F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73193" y="5618054"/>
            <a:ext cx="10363200" cy="1143000"/>
          </a:xfr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>
                <a:effectLst>
                  <a:reflection blurRad="6350" stA="55000" endA="300" endPos="45500" dir="5400000" sy="-100000" algn="bl" rotWithShape="0"/>
                </a:effectLst>
              </a:rPr>
              <a:t>Day Service Transportation</a:t>
            </a:r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9"/>
          <a:stretch/>
        </p:blipFill>
        <p:spPr>
          <a:xfrm>
            <a:off x="4114800" y="1676401"/>
            <a:ext cx="3987800" cy="37082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86200" y="2819400"/>
            <a:ext cx="4648200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FFFF"/>
                </a:solidFill>
                <a:latin typeface="Verdana"/>
              </a:rPr>
              <a:t>Employment</a:t>
            </a:r>
            <a:br>
              <a:rPr lang="en-US" sz="3200" dirty="0">
                <a:solidFill>
                  <a:srgbClr val="FFFFFF"/>
                </a:solidFill>
                <a:latin typeface="Verdana"/>
              </a:rPr>
            </a:br>
            <a:r>
              <a:rPr lang="en-US" sz="3200" dirty="0">
                <a:solidFill>
                  <a:srgbClr val="FFFFFF"/>
                </a:solidFill>
                <a:latin typeface="Verdana"/>
              </a:rPr>
              <a:t>Transportation</a:t>
            </a:r>
          </a:p>
        </p:txBody>
      </p:sp>
      <p:cxnSp>
        <p:nvCxnSpPr>
          <p:cNvPr id="6" name="Straight Connecto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 bwMode="auto">
          <a:xfrm flipH="1">
            <a:off x="4038600" y="1524000"/>
            <a:ext cx="4038600" cy="381000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CC102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Straight Connecto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 bwMode="auto">
          <a:xfrm>
            <a:off x="4648200" y="1524000"/>
            <a:ext cx="3124200" cy="396240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CC102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610002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6E543-0277-F043-80A3-9B07CD448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202" y="380998"/>
            <a:ext cx="6205009" cy="1143000"/>
          </a:xfrm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 algn="l"/>
            <a:r>
              <a:rPr lang="en-US" i="1" dirty="0"/>
              <a:t>Using Transportation Resources Differently</a:t>
            </a:r>
          </a:p>
        </p:txBody>
      </p:sp>
      <p:sp>
        <p:nvSpPr>
          <p:cNvPr id="6" name="Oval 5" descr="Provider Resources">
            <a:extLst>
              <a:ext uri="{FF2B5EF4-FFF2-40B4-BE49-F238E27FC236}">
                <a16:creationId xmlns:a16="http://schemas.microsoft.com/office/drawing/2014/main" id="{377769F0-4B97-5309-BFD9-7A9C05F52CF0}"/>
              </a:ext>
            </a:extLst>
          </p:cNvPr>
          <p:cNvSpPr/>
          <p:nvPr/>
        </p:nvSpPr>
        <p:spPr bwMode="auto">
          <a:xfrm>
            <a:off x="677386" y="1786563"/>
            <a:ext cx="2668302" cy="2396142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Provider Resources</a:t>
            </a:r>
          </a:p>
        </p:txBody>
      </p:sp>
      <p:sp>
        <p:nvSpPr>
          <p:cNvPr id="7" name="Oval 6" descr="System Resources">
            <a:extLst>
              <a:ext uri="{FF2B5EF4-FFF2-40B4-BE49-F238E27FC236}">
                <a16:creationId xmlns:a16="http://schemas.microsoft.com/office/drawing/2014/main" id="{4855F4F4-6DE2-5AD0-54DE-85262B051ED8}"/>
              </a:ext>
            </a:extLst>
          </p:cNvPr>
          <p:cNvSpPr/>
          <p:nvPr/>
        </p:nvSpPr>
        <p:spPr bwMode="auto">
          <a:xfrm>
            <a:off x="2434564" y="4445271"/>
            <a:ext cx="2579914" cy="2289087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System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Resources</a:t>
            </a:r>
          </a:p>
        </p:txBody>
      </p:sp>
      <p:pic>
        <p:nvPicPr>
          <p:cNvPr id="15" name="Picture 14" descr="Money">
            <a:extLst>
              <a:ext uri="{FF2B5EF4-FFF2-40B4-BE49-F238E27FC236}">
                <a16:creationId xmlns:a16="http://schemas.microsoft.com/office/drawing/2014/main" id="{790BE654-9413-6FB3-BA65-E0BAE99A0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429" y="2434833"/>
            <a:ext cx="2399939" cy="2953771"/>
          </a:xfrm>
          <a:prstGeom prst="rect">
            <a:avLst/>
          </a:prstGeom>
        </p:spPr>
      </p:pic>
      <p:pic>
        <p:nvPicPr>
          <p:cNvPr id="13" name="Picture 12" descr="Vehicle - automobile">
            <a:extLst>
              <a:ext uri="{FF2B5EF4-FFF2-40B4-BE49-F238E27FC236}">
                <a16:creationId xmlns:a16="http://schemas.microsoft.com/office/drawing/2014/main" id="{8257E03B-66AE-D95C-7A6B-BC4C0CBB8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8495" y="4321630"/>
            <a:ext cx="2857881" cy="2536370"/>
          </a:xfrm>
          <a:prstGeom prst="rect">
            <a:avLst/>
          </a:prstGeom>
        </p:spPr>
      </p:pic>
      <p:pic>
        <p:nvPicPr>
          <p:cNvPr id="17" name="Picture 16" descr="Vehicle - Bus">
            <a:extLst>
              <a:ext uri="{FF2B5EF4-FFF2-40B4-BE49-F238E27FC236}">
                <a16:creationId xmlns:a16="http://schemas.microsoft.com/office/drawing/2014/main" id="{7241779B-9CE7-CBAC-3D39-70183A07B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3705" y="1784233"/>
            <a:ext cx="3157679" cy="212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478302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1A74237-D6F5-F789-F98A-D69A4DABC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447" y="866695"/>
            <a:ext cx="4728882" cy="2831246"/>
          </a:xfrm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cap="small" dirty="0"/>
              <a:t>#3:</a:t>
            </a:r>
            <a:br>
              <a:rPr lang="en-US" cap="small" dirty="0"/>
            </a:br>
            <a:r>
              <a:rPr lang="en-US" cap="small" dirty="0"/>
              <a:t>Connect With Transportation Experts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F75B60-31AB-54A7-82BC-5D0577316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719" y="2151530"/>
            <a:ext cx="4115952" cy="32351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3B416-4DDA-B499-F5B5-52FB3CF87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518C9-3CC7-7448-AD05-3CB269384775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959359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350B8-2E86-968F-848B-71F1AE248E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7244" y="627564"/>
            <a:ext cx="747417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71500" indent="-571500"/>
            <a:r>
              <a:rPr lang="en-US" i="1" dirty="0"/>
              <a:t>Malcolm Forbes</a:t>
            </a:r>
          </a:p>
        </p:txBody>
      </p:sp>
      <p:sp>
        <p:nvSpPr>
          <p:cNvPr id="2050" name="Rectangl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244" y="1953127"/>
            <a:ext cx="6903777" cy="3575314"/>
          </a:xfrm>
          <a:prstGeom prst="rect">
            <a:avLst/>
          </a:prstGeom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>
            <a:bevelT prst="angle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5715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altLang="ja-JP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rPr>
              <a:t>“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It's so much easier to suggest solutions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you don't know too much about the problem.”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280" name="Rectangle 5427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2F4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282" name="Oval 5428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E29C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4275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6398"/>
          <a:stretch/>
        </p:blipFill>
        <p:spPr bwMode="auto">
          <a:xfrm>
            <a:off x="9030743" y="2474254"/>
            <a:ext cx="1912560" cy="1909489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ED491A-23D8-BAAB-700B-401B39BEE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1428" y="6356350"/>
            <a:ext cx="101237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6D09E21-E3A5-A34B-9A90-0AE5B556153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958728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B5CC6E4-2096-0743-4105-98B91A9A5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5543"/>
            <a:ext cx="7772400" cy="4750010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BA8A5CEC-0C49-6D38-65B5-A076835E0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0827" y="591085"/>
            <a:ext cx="3710746" cy="1490870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Build Relationships with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Local Transportation Agencies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B0B86-6282-232C-DD51-917D6F2C5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486" y="3776570"/>
            <a:ext cx="10313505" cy="2944905"/>
          </a:xfrm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 fontScale="92500" lnSpcReduction="10000"/>
          </a:bodyPr>
          <a:lstStyle/>
          <a:p>
            <a:endParaRPr lang="en-US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Build your </a:t>
            </a:r>
            <a:r>
              <a:rPr lang="en-US" b="1" dirty="0">
                <a:solidFill>
                  <a:schemeClr val="tx1">
                    <a:alpha val="80000"/>
                  </a:schemeClr>
                </a:solidFill>
              </a:rPr>
              <a:t>knowledge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 of local transportation resources</a:t>
            </a:r>
            <a:br>
              <a:rPr lang="en-US" dirty="0">
                <a:solidFill>
                  <a:schemeClr val="tx1">
                    <a:alpha val="80000"/>
                  </a:schemeClr>
                </a:solidFill>
              </a:rPr>
            </a:br>
            <a:endParaRPr lang="en-US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Create </a:t>
            </a:r>
            <a:r>
              <a:rPr lang="en-US" b="1" dirty="0">
                <a:solidFill>
                  <a:schemeClr val="tx1">
                    <a:alpha val="80000"/>
                  </a:schemeClr>
                </a:solidFill>
              </a:rPr>
              <a:t>greater awareness 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by transportation agencies of needs of people with disabilities</a:t>
            </a:r>
            <a:br>
              <a:rPr lang="en-US" dirty="0">
                <a:solidFill>
                  <a:schemeClr val="tx1">
                    <a:alpha val="80000"/>
                  </a:schemeClr>
                </a:solidFill>
              </a:rPr>
            </a:br>
            <a:endParaRPr lang="en-US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b="1" dirty="0">
                <a:solidFill>
                  <a:schemeClr val="tx1">
                    <a:alpha val="80000"/>
                  </a:schemeClr>
                </a:solidFill>
              </a:rPr>
              <a:t>Advocate</a:t>
            </a: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 for changes to better meet needs of people with disabilities</a:t>
            </a:r>
          </a:p>
          <a:p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BD272C-90CF-1248-4458-4DD453E1B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8DEB4AB-D614-0E48-BC82-3517EAEB4A4F}" type="slidenum">
              <a:rPr lang="en-US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24</a:t>
            </a:fld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AC1FB9-3474-30F1-A4C7-735960097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4162" y="1878210"/>
            <a:ext cx="2660848" cy="256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3098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886" y="398637"/>
            <a:ext cx="4082143" cy="3287486"/>
          </a:xfrm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r>
              <a:rPr lang="en-US" dirty="0"/>
              <a:t>Connect with</a:t>
            </a:r>
            <a:br>
              <a:rPr lang="en-US" dirty="0"/>
            </a:br>
            <a:r>
              <a:rPr lang="en-US" dirty="0"/>
              <a:t>National Transportation Resources</a:t>
            </a:r>
          </a:p>
        </p:txBody>
      </p:sp>
      <p:pic>
        <p:nvPicPr>
          <p:cNvPr id="6" name="Content Placeholder 5" descr="Community Transportation Association of America lo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3" b="-2051"/>
          <a:stretch/>
        </p:blipFill>
        <p:spPr>
          <a:xfrm>
            <a:off x="5688194" y="398637"/>
            <a:ext cx="2187212" cy="2057400"/>
          </a:xfrm>
        </p:spPr>
      </p:pic>
      <p:pic>
        <p:nvPicPr>
          <p:cNvPr id="7" name="Picture 6" descr="National Aging and Disability Transportation Cent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213" y="2713918"/>
            <a:ext cx="3213100" cy="1430163"/>
          </a:xfrm>
          <a:prstGeom prst="rect">
            <a:avLst/>
          </a:prstGeom>
        </p:spPr>
      </p:pic>
      <p:pic>
        <p:nvPicPr>
          <p:cNvPr id="8" name="Picture 7" descr="Association of Travel Instruction Log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563" y="4401962"/>
            <a:ext cx="3886200" cy="149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917150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1A74237-D6F5-F789-F98A-D69A4DABC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7" y="-956021"/>
            <a:ext cx="10798629" cy="713976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000" cap="small" dirty="0"/>
              <a:t>Partner With Others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3B416-4DDA-B499-F5B5-52FB3CF87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518C9-3CC7-7448-AD05-3CB269384775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road_signs_8819213.mp4">
            <a:hlinkClick r:id="" action="ppaction://media"/>
            <a:extLst>
              <a:ext uri="{FF2B5EF4-FFF2-40B4-BE49-F238E27FC236}">
                <a16:creationId xmlns:a16="http://schemas.microsoft.com/office/drawing/2014/main" id="{25743D18-C4CE-17D2-7FD7-7043C53395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841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EE918-F043-FA99-38D5-665711556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5686"/>
            <a:ext cx="7987553" cy="1143000"/>
          </a:xfrm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r>
              <a:rPr lang="en-US" cap="small" dirty="0"/>
              <a:t># 4: Partnering With Others With Transportation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A993E-6CCE-E0C6-60B8-95407168E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643743"/>
            <a:ext cx="7079343" cy="4354286"/>
          </a:xfrm>
        </p:spPr>
        <p:txBody>
          <a:bodyPr/>
          <a:lstStyle/>
          <a:p>
            <a:r>
              <a:rPr lang="en-US" sz="2800" dirty="0"/>
              <a:t>Who:</a:t>
            </a:r>
          </a:p>
          <a:p>
            <a:pPr lvl="1">
              <a:buFont typeface="Wingdings" pitchFamily="2" charset="2"/>
              <a:buChar char="ü"/>
            </a:pPr>
            <a:r>
              <a:rPr lang="en-US" sz="2000" dirty="0"/>
              <a:t>D</a:t>
            </a:r>
            <a:r>
              <a:rPr lang="en-US" sz="2000" b="0" dirty="0"/>
              <a:t>isability providers</a:t>
            </a:r>
          </a:p>
          <a:p>
            <a:pPr lvl="1">
              <a:buFont typeface="Wingdings" pitchFamily="2" charset="2"/>
              <a:buChar char="ü"/>
            </a:pPr>
            <a:r>
              <a:rPr lang="en-US" sz="2000" dirty="0"/>
              <a:t>C</a:t>
            </a:r>
            <a:r>
              <a:rPr lang="en-US" sz="2000" b="0" dirty="0"/>
              <a:t>ommunity organizations</a:t>
            </a:r>
          </a:p>
          <a:p>
            <a:pPr lvl="1">
              <a:buFont typeface="Wingdings" pitchFamily="2" charset="2"/>
              <a:buChar char="ü"/>
            </a:pPr>
            <a:r>
              <a:rPr lang="en-US" sz="2000" dirty="0"/>
              <a:t>E</a:t>
            </a:r>
            <a:r>
              <a:rPr lang="en-US" sz="2000" b="0" dirty="0"/>
              <a:t>lder services</a:t>
            </a:r>
          </a:p>
          <a:p>
            <a:pPr lvl="1">
              <a:buFont typeface="Wingdings" pitchFamily="2" charset="2"/>
              <a:buChar char="ü"/>
            </a:pPr>
            <a:r>
              <a:rPr lang="en-US" sz="2000" dirty="0"/>
              <a:t>F</a:t>
            </a:r>
            <a:r>
              <a:rPr lang="en-US" sz="2000" b="0" dirty="0"/>
              <a:t>aith-based organizations</a:t>
            </a:r>
          </a:p>
          <a:p>
            <a:pPr lvl="1">
              <a:buFont typeface="Wingdings" pitchFamily="2" charset="2"/>
              <a:buChar char="ü"/>
            </a:pPr>
            <a:r>
              <a:rPr lang="en-US" sz="2000" b="0" dirty="0"/>
              <a:t>Other organizations</a:t>
            </a:r>
            <a:br>
              <a:rPr lang="en-US" sz="2000" b="0" dirty="0"/>
            </a:br>
            <a:br>
              <a:rPr lang="en-US" sz="2000" b="0" dirty="0"/>
            </a:br>
            <a:endParaRPr lang="en-US" sz="2000" b="0" dirty="0"/>
          </a:p>
          <a:p>
            <a:r>
              <a:rPr lang="en-US" sz="2800" dirty="0"/>
              <a:t>What:</a:t>
            </a:r>
            <a:r>
              <a:rPr lang="en-US" sz="2800" b="0" dirty="0"/>
              <a:t> </a:t>
            </a:r>
          </a:p>
          <a:p>
            <a:pPr lvl="1"/>
            <a:r>
              <a:rPr lang="en-US" sz="2000" dirty="0"/>
              <a:t>C</a:t>
            </a:r>
            <a:r>
              <a:rPr lang="en-US" sz="2000" b="0" dirty="0"/>
              <a:t>ombine/leverage resources</a:t>
            </a:r>
          </a:p>
          <a:p>
            <a:pPr lvl="1"/>
            <a:r>
              <a:rPr lang="en-US" sz="2000" dirty="0"/>
              <a:t>I</a:t>
            </a:r>
            <a:r>
              <a:rPr lang="en-US" sz="2000" b="0" dirty="0"/>
              <a:t>dentify additional transportation options</a:t>
            </a:r>
          </a:p>
          <a:p>
            <a:pPr lvl="1"/>
            <a:r>
              <a:rPr lang="en-US" sz="2000" b="0" dirty="0"/>
              <a:t>Partner on funding</a:t>
            </a:r>
          </a:p>
          <a:p>
            <a:pPr lvl="1"/>
            <a:r>
              <a:rPr lang="en-US" sz="2000" dirty="0"/>
              <a:t>A</a:t>
            </a:r>
            <a:r>
              <a:rPr lang="en-US" sz="2000" b="0" dirty="0"/>
              <a:t>dvocate together for transportation needs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CF36A4-03AC-E591-ECD3-66DC6E5857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132" y="1763485"/>
            <a:ext cx="5225145" cy="293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82743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1A74237-D6F5-F789-F98A-D69A4DABC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0142" y="1702399"/>
            <a:ext cx="3989294" cy="2139362"/>
          </a:xfrm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6000" cap="small" dirty="0"/>
              <a:t>#5: Advocate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3B416-4DDA-B499-F5B5-52FB3CF87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518C9-3CC7-7448-AD05-3CB269384775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5A29E2-730A-2C65-4B8A-720572932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5001" y="508110"/>
            <a:ext cx="3079380" cy="2709855"/>
          </a:xfrm>
          <a:prstGeom prst="rect">
            <a:avLst/>
          </a:prstGeom>
        </p:spPr>
      </p:pic>
      <p:pic>
        <p:nvPicPr>
          <p:cNvPr id="7" name="Picture 6" descr="A speaker talking to an audience in a conference room.">
            <a:extLst>
              <a:ext uri="{FF2B5EF4-FFF2-40B4-BE49-F238E27FC236}">
                <a16:creationId xmlns:a16="http://schemas.microsoft.com/office/drawing/2014/main" id="{15524EAB-8A18-4CBD-5D5B-E4D242CACF2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22" y="4339862"/>
            <a:ext cx="4838033" cy="235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023995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5C3EF-A3CA-B004-C7E3-1B36683E09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12971" y="3094479"/>
            <a:ext cx="9144000" cy="2387600"/>
          </a:xfrm>
        </p:spPr>
        <p:txBody>
          <a:bodyPr>
            <a:norm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200" b="1" dirty="0"/>
              <a:t>Elijah Cummings</a:t>
            </a:r>
          </a:p>
        </p:txBody>
      </p:sp>
      <p:sp>
        <p:nvSpPr>
          <p:cNvPr id="5121" name="Rectangle 2">
            <a:extLst>
              <a:ext uri="{FF2B5EF4-FFF2-40B4-BE49-F238E27FC236}">
                <a16:creationId xmlns:a16="http://schemas.microsoft.com/office/drawing/2014/main" id="{972E40D6-0FC8-9B4C-B996-73620D3D299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82399" y="266700"/>
            <a:ext cx="6484457" cy="6155871"/>
          </a:xfrm>
          <a:solidFill>
            <a:srgbClr val="0070C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67865" tIns="33338" rIns="67865" bIns="33338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chemeClr val="bg1"/>
                </a:solidFill>
              </a:rPr>
              <a:t>“Our decisions about transportation determine much more than where roads or bridges or tunnels or rail lines will be built.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chemeClr val="bg1"/>
                </a:solidFill>
              </a:rPr>
              <a:t>They determine the connections and barriers that people will encounter in their daily lives - and thus how hard or easy it will be for people to get where they need and want to go."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680EBC-E0ED-B147-8BAA-D4DC738DF3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167" t="5562" r="14167" b="12968"/>
          <a:stretch/>
        </p:blipFill>
        <p:spPr>
          <a:xfrm>
            <a:off x="8126495" y="2115373"/>
            <a:ext cx="2388413" cy="262725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9711B6-0E68-C1D3-E3FD-1A62BCC8D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6471AC-7F5C-CF4F-A0B6-967C6D6622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5529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067" y="605147"/>
            <a:ext cx="8241865" cy="3522678"/>
          </a:xfr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dirty="0"/>
              <a:t>“It’s a form of injustice itself to</a:t>
            </a:r>
            <a:br>
              <a:rPr lang="en-US" dirty="0"/>
            </a:br>
            <a:r>
              <a:rPr lang="en-US" dirty="0"/>
              <a:t>effectively require car ownership for people to participate fully in our economy and society.”</a:t>
            </a:r>
            <a:endParaRPr lang="en-US" b="1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015E66-76FD-1F44-89CE-0F70B94153FA}"/>
              </a:ext>
            </a:extLst>
          </p:cNvPr>
          <p:cNvSpPr txBox="1"/>
          <p:nvPr/>
        </p:nvSpPr>
        <p:spPr>
          <a:xfrm>
            <a:off x="6498479" y="4952842"/>
            <a:ext cx="3955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92934"/>
                </a:solidFill>
                <a:latin typeface="Gill Sans MT" charset="0"/>
                <a:ea typeface="ＭＳ Ｐゴシック" charset="0"/>
              </a:rPr>
              <a:t>Quinton Zondervan</a:t>
            </a:r>
            <a:br>
              <a:rPr lang="en-US" sz="2400" i="1" dirty="0">
                <a:solidFill>
                  <a:srgbClr val="292934"/>
                </a:solidFill>
                <a:latin typeface="Gill Sans MT" charset="0"/>
                <a:ea typeface="ＭＳ Ｐゴシック" charset="0"/>
              </a:rPr>
            </a:br>
            <a:r>
              <a:rPr lang="en-US" sz="2400" i="1" dirty="0">
                <a:solidFill>
                  <a:srgbClr val="292934"/>
                </a:solidFill>
                <a:latin typeface="Gill Sans MT" charset="0"/>
                <a:ea typeface="ＭＳ Ｐゴシック" charset="0"/>
              </a:rPr>
              <a:t>Councilor – Cambridge, MA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DAF220-830F-2541-B67B-9B24822F4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727" y="4483826"/>
            <a:ext cx="1263591" cy="176902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4D9620-0496-11C1-7054-26821B617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0518C9-3CC7-7448-AD05-3CB269384775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091087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B26798-D22F-972C-0490-AD4828AA4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Advocate!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2F199-58B6-4685-0B48-9B035C485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8DEB4AB-D614-0E48-BC82-3517EAEB4A4F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220A6FBC-7C2D-451C-7D0D-E77578F94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9626131"/>
              </p:ext>
            </p:extLst>
          </p:nvPr>
        </p:nvGraphicFramePr>
        <p:xfrm>
          <a:off x="141514" y="1774371"/>
          <a:ext cx="11876315" cy="4734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95369098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1A74237-D6F5-F789-F98A-D69A4DABC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15112"/>
            <a:ext cx="10972800" cy="990600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en-US" cap="small" dirty="0">
                <a:solidFill>
                  <a:srgbClr val="FFFF00"/>
                </a:solidFill>
              </a:rPr>
              <a:t># 6: Build Transportation Competency</a:t>
            </a:r>
          </a:p>
        </p:txBody>
      </p:sp>
      <p:pic>
        <p:nvPicPr>
          <p:cNvPr id="9" name="Picture 8" descr="Two people reading a subway station map outdoors. ">
            <a:extLst>
              <a:ext uri="{FF2B5EF4-FFF2-40B4-BE49-F238E27FC236}">
                <a16:creationId xmlns:a16="http://schemas.microsoft.com/office/drawing/2014/main" id="{B0E8DEAB-8C34-8ABA-0B64-BCAD7146434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91" r="-2" b="14391"/>
          <a:stretch/>
        </p:blipFill>
        <p:spPr>
          <a:xfrm>
            <a:off x="609600" y="1673352"/>
            <a:ext cx="5384800" cy="4718304"/>
          </a:xfrm>
          <a:prstGeom prst="rect">
            <a:avLst/>
          </a:prstGeom>
          <a:noFill/>
        </p:spPr>
      </p:pic>
      <p:pic>
        <p:nvPicPr>
          <p:cNvPr id="7" name="Picture 6" descr="Two people talking in a subway.">
            <a:extLst>
              <a:ext uri="{FF2B5EF4-FFF2-40B4-BE49-F238E27FC236}">
                <a16:creationId xmlns:a16="http://schemas.microsoft.com/office/drawing/2014/main" id="{7F648486-41EF-4CA9-CE59-F8CC36E69E6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22" r="16301" b="3"/>
          <a:stretch/>
        </p:blipFill>
        <p:spPr>
          <a:xfrm>
            <a:off x="6197600" y="1673352"/>
            <a:ext cx="5384800" cy="4718304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3B416-4DDA-B499-F5B5-52FB3CF87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329184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E0518C9-3CC7-7448-AD05-3CB269384775}" type="slidenum">
              <a:rPr kumimoji="0" lang="en-US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b="1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11380489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B65D9-BE1D-C243-86F0-7B56AC454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29" y="329778"/>
            <a:ext cx="7086600" cy="685800"/>
          </a:xfrm>
        </p:spPr>
        <p:txBody>
          <a:bodyPr/>
          <a:lstStyle/>
          <a:p>
            <a:r>
              <a:rPr lang="en-US" cap="small" dirty="0"/>
              <a:t>Transportation Competencies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054E3-51AA-F74D-A8F4-65D4E873F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189" y="1266980"/>
            <a:ext cx="9067800" cy="4730969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b="0" dirty="0"/>
              <a:t>Knowledge of full range of transportation options.</a:t>
            </a:r>
          </a:p>
          <a:p>
            <a:pPr marL="457200" indent="-457200">
              <a:spcBef>
                <a:spcPts val="1080"/>
              </a:spcBef>
              <a:buFont typeface="+mj-lt"/>
              <a:buAutoNum type="arabicPeriod"/>
            </a:pPr>
            <a:r>
              <a:rPr lang="en-US" sz="2000" b="0" dirty="0"/>
              <a:t>Facilitating individualized, self-determined approach to transportation that maximizes independence and</a:t>
            </a:r>
            <a:br>
              <a:rPr lang="en-US" sz="2000" b="0" dirty="0"/>
            </a:br>
            <a:r>
              <a:rPr lang="en-US" sz="2000" b="0" dirty="0"/>
              <a:t>self-management of transportation.</a:t>
            </a:r>
          </a:p>
          <a:p>
            <a:pPr marL="457200" indent="-457200">
              <a:spcBef>
                <a:spcPts val="1080"/>
              </a:spcBef>
              <a:buFont typeface="+mj-lt"/>
              <a:buAutoNum type="arabicPeriod"/>
            </a:pPr>
            <a:r>
              <a:rPr lang="en-US" sz="2000" b="0" dirty="0"/>
              <a:t>Use of technology for transportation.</a:t>
            </a:r>
          </a:p>
          <a:p>
            <a:pPr marL="457200" indent="-457200">
              <a:spcBef>
                <a:spcPts val="1080"/>
              </a:spcBef>
              <a:buFont typeface="+mj-lt"/>
              <a:buAutoNum type="arabicPeriod"/>
            </a:pPr>
            <a:r>
              <a:rPr lang="en-US" sz="2000" b="0" dirty="0"/>
              <a:t>Paying for transportation.</a:t>
            </a:r>
          </a:p>
          <a:p>
            <a:pPr marL="457200" indent="-457200">
              <a:spcBef>
                <a:spcPts val="1080"/>
              </a:spcBef>
              <a:buFont typeface="+mj-lt"/>
              <a:buAutoNum type="arabicPeriod"/>
            </a:pPr>
            <a:r>
              <a:rPr lang="en-US" sz="2000" b="0" dirty="0"/>
              <a:t>Travel instruction for individuals.</a:t>
            </a:r>
          </a:p>
          <a:p>
            <a:pPr marL="457200" indent="-457200">
              <a:spcBef>
                <a:spcPts val="1080"/>
              </a:spcBef>
              <a:buFont typeface="+mj-lt"/>
              <a:buAutoNum type="arabicPeriod"/>
            </a:pPr>
            <a:r>
              <a:rPr lang="en-US" sz="2000" b="0" dirty="0"/>
              <a:t>Connections with local transportation officials/providers.</a:t>
            </a:r>
          </a:p>
          <a:p>
            <a:pPr marL="457200" indent="-457200">
              <a:spcBef>
                <a:spcPts val="1080"/>
              </a:spcBef>
              <a:buFont typeface="+mj-lt"/>
              <a:buAutoNum type="arabicPeriod"/>
            </a:pPr>
            <a:r>
              <a:rPr lang="en-US" sz="2000" b="0" dirty="0"/>
              <a:t>Knowledge and use of local and national resources.</a:t>
            </a:r>
          </a:p>
          <a:p>
            <a:pPr marL="457200" indent="-457200">
              <a:spcBef>
                <a:spcPts val="1080"/>
              </a:spcBef>
              <a:buFont typeface="+mj-lt"/>
              <a:buAutoNum type="arabicPeriod"/>
            </a:pPr>
            <a:r>
              <a:rPr lang="en-US" sz="2000" b="0" dirty="0"/>
              <a:t>Connections with other organizations experiencing transportation challenges.</a:t>
            </a:r>
          </a:p>
          <a:p>
            <a:pPr marL="457200" indent="-457200">
              <a:spcBef>
                <a:spcPts val="1080"/>
              </a:spcBef>
              <a:buFont typeface="+mj-lt"/>
              <a:buAutoNum type="arabicPeriod"/>
            </a:pPr>
            <a:r>
              <a:rPr lang="en-US" sz="2000" b="0" dirty="0"/>
              <a:t>Transportation advocacy.</a:t>
            </a:r>
          </a:p>
          <a:p>
            <a:endParaRPr lang="en-US" sz="2000" b="0" dirty="0"/>
          </a:p>
          <a:p>
            <a:endParaRPr lang="en-US" sz="2000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FA9286-FBEF-D040-9B4D-D02F8AE74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14"/>
          <a:stretch/>
        </p:blipFill>
        <p:spPr>
          <a:xfrm>
            <a:off x="9222435" y="329778"/>
            <a:ext cx="1174686" cy="13854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28BCC8-C7E1-9A4F-AADF-7206407CD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778" y="2218353"/>
            <a:ext cx="1783166" cy="1560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F2928-A811-0848-8B7B-A0B7E1A7A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549" y="5479499"/>
            <a:ext cx="2657353" cy="137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3491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8A771-A83F-9544-A010-BCC11F127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342900"/>
            <a:ext cx="7772400" cy="1143000"/>
          </a:xfrm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r>
              <a:rPr lang="en-US" dirty="0"/>
              <a:t>Transportation: </a:t>
            </a:r>
            <a:br>
              <a:rPr lang="en-US" dirty="0"/>
            </a:br>
            <a:r>
              <a:rPr lang="en-US" i="1" dirty="0"/>
              <a:t>Program Management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3EF45-CBEC-E04E-8F0C-34F6462CB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9228" y="1810408"/>
            <a:ext cx="7375635" cy="4971393"/>
          </a:xfrm>
        </p:spPr>
        <p:txBody>
          <a:bodyPr/>
          <a:lstStyle/>
          <a:p>
            <a:r>
              <a:rPr lang="en-US" sz="2600" b="0" dirty="0"/>
              <a:t>Build competency on transportation</a:t>
            </a:r>
          </a:p>
          <a:p>
            <a:pPr>
              <a:spcBef>
                <a:spcPts val="1824"/>
              </a:spcBef>
            </a:pPr>
            <a:r>
              <a:rPr lang="en-US" sz="2600" b="0" dirty="0"/>
              <a:t>Measure how much your program is spending on transportation:</a:t>
            </a:r>
            <a:br>
              <a:rPr lang="en-US" sz="2600" b="0" dirty="0"/>
            </a:br>
            <a:r>
              <a:rPr lang="en-US" sz="2600" i="1" dirty="0"/>
              <a:t>vehicle costs, staff time</a:t>
            </a:r>
          </a:p>
          <a:p>
            <a:pPr lvl="1">
              <a:spcBef>
                <a:spcPts val="672"/>
              </a:spcBef>
            </a:pPr>
            <a:r>
              <a:rPr lang="en-US" b="0" dirty="0"/>
              <a:t>Could these resources be used more </a:t>
            </a:r>
            <a:r>
              <a:rPr lang="en-US" dirty="0"/>
              <a:t>effectively</a:t>
            </a:r>
            <a:r>
              <a:rPr lang="en-US" b="0" dirty="0"/>
              <a:t> and </a:t>
            </a:r>
            <a:r>
              <a:rPr lang="en-US" dirty="0"/>
              <a:t>efficiently</a:t>
            </a:r>
            <a:r>
              <a:rPr lang="en-US" b="0" dirty="0"/>
              <a:t>?</a:t>
            </a:r>
          </a:p>
          <a:p>
            <a:pPr>
              <a:spcBef>
                <a:spcPts val="1872"/>
              </a:spcBef>
            </a:pPr>
            <a:r>
              <a:rPr lang="en-US" sz="2600" b="0" dirty="0"/>
              <a:t>Program goals:</a:t>
            </a:r>
          </a:p>
          <a:p>
            <a:pPr marL="857250" lvl="1" indent="-457200">
              <a:buFont typeface="+mj-lt"/>
              <a:buAutoNum type="alphaLcParenR"/>
            </a:pPr>
            <a:r>
              <a:rPr lang="en-US" sz="2600" b="1" dirty="0"/>
              <a:t>Minimize reliance by individuals </a:t>
            </a:r>
            <a:r>
              <a:rPr lang="en-US" sz="2600" dirty="0"/>
              <a:t>on service provider for transportation</a:t>
            </a:r>
          </a:p>
          <a:p>
            <a:pPr marL="857250" lvl="1" indent="-457200">
              <a:buFont typeface="+mj-lt"/>
              <a:buAutoNum type="alphaLcParenR"/>
            </a:pPr>
            <a:r>
              <a:rPr lang="en-US" sz="2600" dirty="0"/>
              <a:t>Minimize </a:t>
            </a:r>
            <a:r>
              <a:rPr lang="en-US" sz="2600" b="1" dirty="0"/>
              <a:t>environmental impact</a:t>
            </a:r>
          </a:p>
        </p:txBody>
      </p:sp>
      <p:pic>
        <p:nvPicPr>
          <p:cNvPr id="5" name="Picture 4" descr="Dice with Money, Time, Value">
            <a:extLst>
              <a:ext uri="{FF2B5EF4-FFF2-40B4-BE49-F238E27FC236}">
                <a16:creationId xmlns:a16="http://schemas.microsoft.com/office/drawing/2014/main" id="{B7C59AB2-14BE-E343-A019-4D25F3635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635" y="2638310"/>
            <a:ext cx="1355834" cy="13558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FCA63C-64B3-A844-940E-97BA01400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635" y="4800600"/>
            <a:ext cx="1355834" cy="158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977575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BCDE5-469A-141B-E4DD-31E98B0AE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56" y="331572"/>
            <a:ext cx="10017212" cy="941174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 anchor="ctr">
            <a:normAutofit/>
          </a:bodyPr>
          <a:lstStyle/>
          <a:p>
            <a:pPr algn="l"/>
            <a:r>
              <a:rPr lang="en-US" cap="small" dirty="0"/>
              <a:t>Consider a regional transportation group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814D095-D86A-312A-9D22-856C6480D0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5698853"/>
              </p:ext>
            </p:extLst>
          </p:nvPr>
        </p:nvGraphicFramePr>
        <p:xfrm>
          <a:off x="914399" y="1507524"/>
          <a:ext cx="10799805" cy="5152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10" descr="A group of people sit in a circle while a speaker addresses the room.">
            <a:extLst>
              <a:ext uri="{FF2B5EF4-FFF2-40B4-BE49-F238E27FC236}">
                <a16:creationId xmlns:a16="http://schemas.microsoft.com/office/drawing/2014/main" id="{A175FAC3-921E-5180-E754-7BB4FE1B497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2400" y="2517688"/>
            <a:ext cx="4176585" cy="313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20177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43086"/>
            <a:ext cx="12191999" cy="974043"/>
          </a:xfrm>
          <a:ln/>
        </p:spPr>
        <p:txBody>
          <a:bodyPr/>
          <a:lstStyle/>
          <a:p>
            <a:r>
              <a:rPr lang="en-US" sz="2400" dirty="0"/>
              <a:t>Your Role With Transportation</a:t>
            </a:r>
            <a:br>
              <a:rPr lang="en-US" sz="2800" dirty="0"/>
            </a:br>
            <a:r>
              <a:rPr lang="en-US" sz="2000" b="0" i="1" dirty="0"/>
              <a:t>How involved do you want to be? How involved do you need to be?</a:t>
            </a:r>
            <a:endParaRPr lang="en-US" dirty="0"/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413657" y="6357745"/>
            <a:ext cx="11364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6699"/>
                </a:solidFill>
              </a14:hiddenFill>
            </a:ext>
            <a:ext uri="{91240B29-F687-4f45-9708-019B960494DF}">
              <a14:hiddenLine xmlns="" xmlns:a14="http://schemas.microsoft.com/office/drawing/2010/main" w="34925" cmpd="thinThick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" charset="0"/>
                <a:ea typeface="Osaka"/>
              </a:rPr>
              <a:t>Your level of involvement is going to depend on the existing transportation resources available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Osaka"/>
            </a:endParaRPr>
          </a:p>
        </p:txBody>
      </p:sp>
      <p:graphicFrame>
        <p:nvGraphicFramePr>
          <p:cNvPr id="72709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483302"/>
              </p:ext>
            </p:extLst>
          </p:nvPr>
        </p:nvGraphicFramePr>
        <p:xfrm>
          <a:off x="413657" y="1001990"/>
          <a:ext cx="11364686" cy="5284722"/>
        </p:xfrm>
        <a:graphic>
          <a:graphicData uri="http://schemas.openxmlformats.org/drawingml/2006/table">
            <a:tbl>
              <a:tblPr firstRow="1"/>
              <a:tblGrid>
                <a:gridCol w="22424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222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992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Osaka" charset="0"/>
                          <a:cs typeface="Osaka" charset="0"/>
                        </a:rPr>
                        <a:t>Commitment &amp; Time 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Osaka" charset="0"/>
                          <a:cs typeface="Osaka" charset="0"/>
                        </a:rPr>
                        <a:t>Level of Involvement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4081813"/>
                  </a:ext>
                </a:extLst>
              </a:tr>
              <a:tr h="999234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Osaka" charset="0"/>
                          <a:cs typeface="Osaka" charset="0"/>
                        </a:rPr>
                        <a:t>Limited Commitment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Osaka" charset="0"/>
                          <a:cs typeface="Osaka" charset="0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Osaka" charset="0"/>
                          <a:cs typeface="Osaka" charset="0"/>
                        </a:rPr>
                        <a:t>&amp; Time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Osaka" charset="0"/>
                        <a:cs typeface="Osaka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Osaka" charset="0"/>
                        <a:cs typeface="Osaka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Osaka" charset="0"/>
                        <a:cs typeface="Osaka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Osaka" charset="0"/>
                        <a:cs typeface="Osaka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Osaka" charset="0"/>
                        <a:cs typeface="Osaka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Osaka" charset="0"/>
                        <a:cs typeface="Osaka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Osaka" charset="0"/>
                        <a:cs typeface="Osaka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Osaka" charset="0"/>
                        <a:cs typeface="Osaka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Osaka" charset="0"/>
                        <a:cs typeface="Osaka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Osaka" charset="0"/>
                        <a:cs typeface="Osaka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Times" charset="0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Osaka" charset="0"/>
                        <a:cs typeface="Osaka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Osaka" charset="0"/>
                          <a:cs typeface="Osaka" charset="0"/>
                        </a:rPr>
                        <a:t>Large Commitment</a:t>
                      </a:r>
                      <a:b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Osaka" charset="0"/>
                          <a:cs typeface="Osaka" charset="0"/>
                        </a:rPr>
                      </a:b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Osaka" charset="0"/>
                          <a:cs typeface="Osaka" charset="0"/>
                        </a:rPr>
                        <a:t>&amp; Time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Osaka" charset="0"/>
                          <a:cs typeface="Osaka" charset="0"/>
                        </a:rPr>
                        <a:t>Find it: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Osaka" charset="0"/>
                          <a:cs typeface="Osaka" charset="0"/>
                        </a:rPr>
                        <a:t> Find transportation for individual needs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92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Osaka" charset="0"/>
                          <a:cs typeface="Osaka" charset="0"/>
                        </a:rPr>
                        <a:t>Organize it: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Osaka" charset="0"/>
                          <a:cs typeface="Osaka" charset="0"/>
                        </a:rPr>
                        <a:t> Identify available transportation options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00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Osaka" charset="0"/>
                          <a:cs typeface="Osaka" charset="0"/>
                        </a:rPr>
                        <a:t>Coordinate it: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Osaka" charset="0"/>
                          <a:cs typeface="Osaka" charset="0"/>
                        </a:rPr>
                        <a:t> Make better use of existing options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52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Osaka" charset="0"/>
                          <a:cs typeface="Osaka" charset="0"/>
                        </a:rPr>
                        <a:t>Create and expand it: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Osaka" charset="0"/>
                          <a:cs typeface="Osaka" charset="0"/>
                        </a:rPr>
                        <a:t> Create new options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2725" name="AutoShape 21" descr="Arrow pointing down"/>
          <p:cNvSpPr>
            <a:spLocks noChangeArrowheads="1"/>
          </p:cNvSpPr>
          <p:nvPr/>
        </p:nvSpPr>
        <p:spPr bwMode="auto">
          <a:xfrm>
            <a:off x="1155063" y="2969741"/>
            <a:ext cx="838200" cy="1981200"/>
          </a:xfrm>
          <a:prstGeom prst="downArrow">
            <a:avLst>
              <a:gd name="adj1" fmla="val 50000"/>
              <a:gd name="adj2" fmla="val 5909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2076192654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15F5E-C098-FA49-9104-335501838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2695" y="339259"/>
            <a:ext cx="5813165" cy="1143000"/>
          </a:xfrm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r>
              <a:rPr lang="en-US" dirty="0"/>
              <a:t>Exploring Resources</a:t>
            </a:r>
          </a:p>
        </p:txBody>
      </p:sp>
      <p:pic>
        <p:nvPicPr>
          <p:cNvPr id="5" name="Picture 4" descr="MassMobility website">
            <a:hlinkClick r:id="rId2"/>
            <a:extLst>
              <a:ext uri="{FF2B5EF4-FFF2-40B4-BE49-F238E27FC236}">
                <a16:creationId xmlns:a16="http://schemas.microsoft.com/office/drawing/2014/main" id="{3BF9F7F8-BE27-6509-F825-2A3504BD08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929" t="11672" r="22675" b="6825"/>
          <a:stretch/>
        </p:blipFill>
        <p:spPr>
          <a:xfrm>
            <a:off x="427513" y="2102893"/>
            <a:ext cx="3412431" cy="33251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Massachusetts Ride Match Website">
            <a:hlinkClick r:id="rId4"/>
            <a:extLst>
              <a:ext uri="{FF2B5EF4-FFF2-40B4-BE49-F238E27FC236}">
                <a16:creationId xmlns:a16="http://schemas.microsoft.com/office/drawing/2014/main" id="{D1A5ACB7-0346-05E2-66E4-ADA2ADD78AA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767" t="10442" r="22243" b="8054"/>
          <a:stretch/>
        </p:blipFill>
        <p:spPr>
          <a:xfrm>
            <a:off x="4581896" y="3091064"/>
            <a:ext cx="3313216" cy="30815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CTAA websiite">
            <a:hlinkClick r:id="rId6"/>
            <a:extLst>
              <a:ext uri="{FF2B5EF4-FFF2-40B4-BE49-F238E27FC236}">
                <a16:creationId xmlns:a16="http://schemas.microsoft.com/office/drawing/2014/main" id="{12B56049-0A59-1609-2C63-DE31E1B9725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9971" t="13908" r="23345" b="11592"/>
          <a:stretch/>
        </p:blipFill>
        <p:spPr>
          <a:xfrm>
            <a:off x="8352057" y="1828206"/>
            <a:ext cx="3412431" cy="291673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01185954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0B899-FBD8-BB71-A76D-743DB7752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505465"/>
            <a:ext cx="10363200" cy="1143000"/>
          </a:xfrm>
        </p:spPr>
        <p:txBody>
          <a:bodyPr/>
          <a:lstStyle/>
          <a:p>
            <a:r>
              <a:rPr lang="en-US" dirty="0"/>
              <a:t>What steps or actions are you going to take as a result of this presentation?</a:t>
            </a:r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4" name="Add-in 3">
                <a:extLst>
                  <a:ext uri="{FF2B5EF4-FFF2-40B4-BE49-F238E27FC236}">
                    <a16:creationId xmlns:a16="http://schemas.microsoft.com/office/drawing/2014/main" id="{B8D0E802-B950-01DC-ECC5-56B21DDBE2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01247969"/>
                  </p:ext>
                </p:extLst>
              </p:nvPr>
            </p:nvGraphicFramePr>
            <p:xfrm>
              <a:off x="381000" y="215899"/>
              <a:ext cx="11430000" cy="64262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>
          <p:pic>
            <p:nvPicPr>
              <p:cNvPr id="4" name="Add-in 3">
                <a:extLst>
                  <a:ext uri="{FF2B5EF4-FFF2-40B4-BE49-F238E27FC236}">
                    <a16:creationId xmlns:a16="http://schemas.microsoft.com/office/drawing/2014/main" id="{B8D0E802-B950-01DC-ECC5-56B21DDBE2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1000" y="215899"/>
                <a:ext cx="11430000" cy="642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59083815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33600" y="381000"/>
            <a:ext cx="7315200" cy="4038600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/>
          <a:lstStyle/>
          <a:p>
            <a:pPr>
              <a:defRPr/>
            </a:pPr>
            <a:r>
              <a:rPr lang="en-US" sz="4400" b="0" dirty="0">
                <a:latin typeface="+mn-lt"/>
              </a:rPr>
              <a:t>The answer is out there,</a:t>
            </a:r>
            <a:br>
              <a:rPr lang="en-US" sz="4400" b="0" dirty="0">
                <a:latin typeface="+mn-lt"/>
              </a:rPr>
            </a:br>
            <a:r>
              <a:rPr lang="en-US" sz="4400" b="0" dirty="0">
                <a:latin typeface="+mn-lt"/>
              </a:rPr>
              <a:t>and it's looking for you,</a:t>
            </a:r>
            <a:br>
              <a:rPr lang="en-US" sz="4400" b="0" dirty="0">
                <a:latin typeface="+mn-lt"/>
              </a:rPr>
            </a:br>
            <a:r>
              <a:rPr lang="en-US" sz="4400" b="0" dirty="0">
                <a:latin typeface="+mn-lt"/>
              </a:rPr>
              <a:t>and it will find you</a:t>
            </a:r>
            <a:br>
              <a:rPr lang="en-US" sz="4400" b="0" dirty="0">
                <a:latin typeface="+mn-lt"/>
              </a:rPr>
            </a:br>
            <a:r>
              <a:rPr lang="en-US" sz="4400" b="0" dirty="0">
                <a:latin typeface="+mn-lt"/>
              </a:rPr>
              <a:t>if you want it to. </a:t>
            </a:r>
          </a:p>
        </p:txBody>
      </p:sp>
      <p:pic>
        <p:nvPicPr>
          <p:cNvPr id="5" name="Content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9" b="21246"/>
          <a:stretch/>
        </p:blipFill>
        <p:spPr>
          <a:xfrm>
            <a:off x="8610601" y="4724400"/>
            <a:ext cx="1781245" cy="1865753"/>
          </a:xfrm>
        </p:spPr>
      </p:pic>
    </p:spTree>
    <p:extLst>
      <p:ext uri="{BB962C8B-B14F-4D97-AF65-F5344CB8AC3E}">
        <p14:creationId xmlns:p14="http://schemas.microsoft.com/office/powerpoint/2010/main" val="1779715416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7772400" cy="1143000"/>
          </a:xfrm>
          <a:solidFill>
            <a:srgbClr val="006699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FFFF"/>
                </a:solidFill>
              </a:rPr>
              <a:t>Questions, Comments, Discussion</a:t>
            </a:r>
          </a:p>
        </p:txBody>
      </p:sp>
      <p:pic>
        <p:nvPicPr>
          <p:cNvPr id="43013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029200"/>
            <a:ext cx="1828800" cy="130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9530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133601"/>
            <a:ext cx="3962400" cy="334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13764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400" y="304800"/>
            <a:ext cx="6705600" cy="914400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/>
          <a:lstStyle/>
          <a:p>
            <a:r>
              <a:rPr lang="en-US" b="1" cap="small" dirty="0"/>
              <a:t>A Six-Prong Approach</a:t>
            </a:r>
          </a:p>
        </p:txBody>
      </p:sp>
      <p:sp>
        <p:nvSpPr>
          <p:cNvPr id="4" name="Oval 3" descr="Step 1: Change transportation mindset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4305300" y="1132114"/>
            <a:ext cx="3352800" cy="19812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63500" dist="38099" dir="2700000" algn="ctr" rotWithShape="0">
              <a:schemeClr val="bg2">
                <a:alpha val="74998"/>
              </a:scheme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 Narrow"/>
                <a:ea typeface="ＭＳ Ｐゴシック" charset="0"/>
                <a:cs typeface="Arial Narrow"/>
              </a:rPr>
              <a:t>Transportation Solutions</a:t>
            </a:r>
          </a:p>
        </p:txBody>
      </p:sp>
      <p:cxnSp>
        <p:nvCxnSpPr>
          <p:cNvPr id="15" name="Straight Arrow Connector 14" descr="Arrow"/>
          <p:cNvCxnSpPr>
            <a:cxnSpLocks/>
          </p:cNvCxnSpPr>
          <p:nvPr/>
        </p:nvCxnSpPr>
        <p:spPr bwMode="auto">
          <a:xfrm>
            <a:off x="7886700" y="2007544"/>
            <a:ext cx="996043" cy="4308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Rectangle 8"/>
          <p:cNvSpPr/>
          <p:nvPr/>
        </p:nvSpPr>
        <p:spPr bwMode="auto">
          <a:xfrm>
            <a:off x="9312728" y="2073729"/>
            <a:ext cx="1905000" cy="1524000"/>
          </a:xfrm>
          <a:prstGeom prst="rect">
            <a:avLst/>
          </a:prstGeom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 Narrow"/>
                <a:ea typeface="ＭＳ Ｐゴシック" charset="0"/>
                <a:cs typeface="Arial Narrow"/>
              </a:rPr>
              <a:t>1.Change transportation mindset</a:t>
            </a:r>
          </a:p>
        </p:txBody>
      </p:sp>
      <p:cxnSp>
        <p:nvCxnSpPr>
          <p:cNvPr id="10" name="Straight Arrow Connector 9" descr="Arrow"/>
          <p:cNvCxnSpPr/>
          <p:nvPr/>
        </p:nvCxnSpPr>
        <p:spPr bwMode="auto">
          <a:xfrm flipH="1">
            <a:off x="3238500" y="2438400"/>
            <a:ext cx="1066800" cy="533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Rectangle 4" descr="Step 2: Use existing resources differently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1562100" y="1921329"/>
            <a:ext cx="1600200" cy="1828800"/>
          </a:xfrm>
          <a:prstGeom prst="rect">
            <a:avLst/>
          </a:prstGeom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 Narrow"/>
                <a:ea typeface="ＭＳ Ｐゴシック" charset="0"/>
                <a:cs typeface="Arial Narrow"/>
              </a:rPr>
              <a:t>2. Use existing resources differently</a:t>
            </a:r>
          </a:p>
        </p:txBody>
      </p:sp>
      <p:cxnSp>
        <p:nvCxnSpPr>
          <p:cNvPr id="13" name="Straight Arrow Connector 12" descr="Arrow"/>
          <p:cNvCxnSpPr>
            <a:cxnSpLocks/>
          </p:cNvCxnSpPr>
          <p:nvPr/>
        </p:nvCxnSpPr>
        <p:spPr bwMode="auto">
          <a:xfrm flipH="1">
            <a:off x="3581400" y="3189514"/>
            <a:ext cx="1543050" cy="139424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Rectangle 5" descr="Step 3: Build stronger relationships with transportation agencies and experts.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1055914" y="4365172"/>
            <a:ext cx="2398486" cy="2209800"/>
          </a:xfrm>
          <a:prstGeom prst="rect">
            <a:avLst/>
          </a:prstGeom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bg1"/>
                </a:solidFill>
                <a:latin typeface="Arial Narrow"/>
                <a:ea typeface="ＭＳ Ｐゴシック" charset="0"/>
                <a:cs typeface="Arial Narrow"/>
              </a:rPr>
              <a:t>3. Build stronger relationships with transportation agencies &amp; experts</a:t>
            </a:r>
          </a:p>
        </p:txBody>
      </p:sp>
      <p:cxnSp>
        <p:nvCxnSpPr>
          <p:cNvPr id="16" name="Straight Arrow Connector 15" descr="Arrow"/>
          <p:cNvCxnSpPr>
            <a:cxnSpLocks/>
          </p:cNvCxnSpPr>
          <p:nvPr/>
        </p:nvCxnSpPr>
        <p:spPr bwMode="auto">
          <a:xfrm flipH="1">
            <a:off x="5344886" y="3271158"/>
            <a:ext cx="283028" cy="131259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Rectangle 6" descr="Step 4: Build partnerships with others dealing with transportation issues.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4118429" y="4741600"/>
            <a:ext cx="2286000" cy="1981200"/>
          </a:xfrm>
          <a:prstGeom prst="rect">
            <a:avLst/>
          </a:prstGeom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 Narrow"/>
                <a:ea typeface="ＭＳ Ｐゴシック" charset="0"/>
                <a:cs typeface="Arial Narrow"/>
              </a:rPr>
              <a:t>4. Build partnerships with others dealing w/transportation issues </a:t>
            </a:r>
          </a:p>
        </p:txBody>
      </p:sp>
      <p:cxnSp>
        <p:nvCxnSpPr>
          <p:cNvPr id="21" name="Straight Arrow Connector 20" descr="Arrow">
            <a:extLst>
              <a:ext uri="{FF2B5EF4-FFF2-40B4-BE49-F238E27FC236}">
                <a16:creationId xmlns:a16="http://schemas.microsoft.com/office/drawing/2014/main" id="{AC49094C-D5BE-F74D-F85C-69073C39C59B}"/>
              </a:ext>
            </a:extLst>
          </p:cNvPr>
          <p:cNvCxnSpPr>
            <a:cxnSpLocks/>
          </p:cNvCxnSpPr>
          <p:nvPr/>
        </p:nvCxnSpPr>
        <p:spPr bwMode="auto">
          <a:xfrm>
            <a:off x="6446157" y="3252106"/>
            <a:ext cx="1043214" cy="148949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" name="Rectangle 22" descr="Step 5: Advocate.">
            <a:extLst>
              <a:ext uri="{FF2B5EF4-FFF2-40B4-BE49-F238E27FC236}">
                <a16:creationId xmlns:a16="http://schemas.microsoft.com/office/drawing/2014/main" id="{1E9D627D-226A-A5A3-A18F-76C89347A1D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6840764" y="4897592"/>
            <a:ext cx="2217964" cy="134536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rPr>
              <a:t>5. Advocate!</a:t>
            </a:r>
          </a:p>
        </p:txBody>
      </p:sp>
      <p:cxnSp>
        <p:nvCxnSpPr>
          <p:cNvPr id="14" name="Straight Arrow Connector 13" descr="Arrow"/>
          <p:cNvCxnSpPr>
            <a:cxnSpLocks/>
          </p:cNvCxnSpPr>
          <p:nvPr/>
        </p:nvCxnSpPr>
        <p:spPr bwMode="auto">
          <a:xfrm>
            <a:off x="7080250" y="3042557"/>
            <a:ext cx="1978478" cy="137704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Rectangle 7" descr="Step 6: Build transportation compentency.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 bwMode="auto">
          <a:xfrm>
            <a:off x="9312728" y="4169229"/>
            <a:ext cx="1981200" cy="1524000"/>
          </a:xfrm>
          <a:prstGeom prst="rect">
            <a:avLst/>
          </a:prstGeom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 Narrow"/>
                <a:ea typeface="ＭＳ Ｐゴシック" charset="0"/>
                <a:cs typeface="Arial Narrow"/>
              </a:rPr>
              <a:t>6. Build transportation competency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40A4E6-E1B9-03C5-7617-F9A609A96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0518C9-3CC7-7448-AD05-3CB269384775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9037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  <p:bldP spid="6" grpId="0" animBg="1"/>
      <p:bldP spid="7" grpId="0" animBg="1"/>
      <p:bldP spid="23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1A74237-D6F5-F789-F98A-D69A4DABC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828" y="968829"/>
            <a:ext cx="4184650" cy="2819400"/>
          </a:xfrm>
          <a:solidFill>
            <a:srgbClr val="0070C0"/>
          </a:solidFill>
          <a:effectLst>
            <a:glow rad="228600">
              <a:schemeClr val="accent1">
                <a:satMod val="175000"/>
                <a:alpha val="40000"/>
              </a:schemeClr>
            </a:glow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cap="small" dirty="0"/>
              <a:t>#1: </a:t>
            </a:r>
            <a:br>
              <a:rPr lang="en-US" cap="small" dirty="0"/>
            </a:br>
            <a:r>
              <a:rPr lang="en-US" cap="small" dirty="0"/>
              <a:t>Change The Transportation Mindset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21AD7A-1B25-2B3C-D60E-D5EBA0312E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5279" y="1461209"/>
            <a:ext cx="3304721" cy="483617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3B416-4DDA-B499-F5B5-52FB3CF87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0518C9-3CC7-7448-AD05-3CB269384775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991209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620" y="937551"/>
            <a:ext cx="9077446" cy="3024850"/>
          </a:xfrm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r>
              <a:rPr lang="en-US" dirty="0"/>
              <a:t>Getting beyond</a:t>
            </a:r>
            <a:br>
              <a:rPr lang="en-US" dirty="0"/>
            </a:br>
            <a:r>
              <a:rPr lang="en-US" dirty="0"/>
              <a:t>a narrow set of options.</a:t>
            </a:r>
            <a:br>
              <a:rPr lang="en-US" dirty="0"/>
            </a:br>
            <a:br>
              <a:rPr lang="en-US" dirty="0"/>
            </a:br>
            <a:r>
              <a:rPr lang="en-US" i="1" dirty="0"/>
              <a:t>“It’s more than just the van.”</a:t>
            </a:r>
          </a:p>
        </p:txBody>
      </p:sp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876800"/>
            <a:ext cx="41910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24600" y="491627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ＭＳ Ｐゴシック" charset="0"/>
                <a:cs typeface="Arial Narrow"/>
              </a:rPr>
              <a:t>Disability Services,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ＭＳ Ｐゴシック" charset="0"/>
                <a:cs typeface="Arial Narrow"/>
              </a:rPr>
              <a:t>Inc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ＭＳ Ｐゴシック" charset="0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509772776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E9CFF9F5-7227-5EBE-E40E-FB3A5A45D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36" y="-1189166"/>
            <a:ext cx="10972800" cy="990600"/>
          </a:xfrm>
        </p:spPr>
        <p:txBody>
          <a:bodyPr>
            <a:normAutofit/>
          </a:bodyPr>
          <a:lstStyle/>
          <a:p>
            <a:r>
              <a:rPr lang="en-US" sz="2400" b="1" dirty="0"/>
              <a:t>Apply the same values</a:t>
            </a:r>
          </a:p>
        </p:txBody>
      </p:sp>
      <p:sp>
        <p:nvSpPr>
          <p:cNvPr id="9" name="Oval 8" descr="Informed Choice">
            <a:extLst>
              <a:ext uri="{FF2B5EF4-FFF2-40B4-BE49-F238E27FC236}">
                <a16:creationId xmlns:a16="http://schemas.microsoft.com/office/drawing/2014/main" id="{BB2771B7-25BC-D33F-83D5-6005281FA69F}"/>
              </a:ext>
            </a:extLst>
          </p:cNvPr>
          <p:cNvSpPr/>
          <p:nvPr/>
        </p:nvSpPr>
        <p:spPr>
          <a:xfrm>
            <a:off x="9023178" y="762057"/>
            <a:ext cx="2273644" cy="1721687"/>
          </a:xfrm>
          <a:prstGeom prst="ellipse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cap="small" dirty="0"/>
              <a:t>Informed Choice</a:t>
            </a:r>
          </a:p>
        </p:txBody>
      </p:sp>
      <p:sp>
        <p:nvSpPr>
          <p:cNvPr id="12" name="Oval 11" descr="Integration and Inclusion">
            <a:extLst>
              <a:ext uri="{FF2B5EF4-FFF2-40B4-BE49-F238E27FC236}">
                <a16:creationId xmlns:a16="http://schemas.microsoft.com/office/drawing/2014/main" id="{3E7ABC49-C323-30DC-91E5-7BD6DBC5A583}"/>
              </a:ext>
            </a:extLst>
          </p:cNvPr>
          <p:cNvSpPr/>
          <p:nvPr/>
        </p:nvSpPr>
        <p:spPr>
          <a:xfrm>
            <a:off x="310937" y="762057"/>
            <a:ext cx="2790568" cy="2024438"/>
          </a:xfrm>
          <a:prstGeom prst="ellipse">
            <a:avLst/>
          </a:prstGeom>
          <a:ln/>
          <a:effectLst>
            <a:glow rad="139700">
              <a:schemeClr val="accent3">
                <a:satMod val="175000"/>
                <a:alpha val="40000"/>
              </a:schemeClr>
            </a:glow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cap="small" dirty="0"/>
              <a:t>Integration &amp; Inclusion</a:t>
            </a:r>
          </a:p>
        </p:txBody>
      </p:sp>
      <p:sp>
        <p:nvSpPr>
          <p:cNvPr id="16" name="Rounded Rectangle 15" descr="Nothing about us without us">
            <a:extLst>
              <a:ext uri="{FF2B5EF4-FFF2-40B4-BE49-F238E27FC236}">
                <a16:creationId xmlns:a16="http://schemas.microsoft.com/office/drawing/2014/main" id="{1EDEE451-F38F-636B-7CBF-F6BDD61FFCFB}"/>
              </a:ext>
            </a:extLst>
          </p:cNvPr>
          <p:cNvSpPr/>
          <p:nvPr/>
        </p:nvSpPr>
        <p:spPr>
          <a:xfrm>
            <a:off x="310937" y="4762131"/>
            <a:ext cx="2125362" cy="1721687"/>
          </a:xfrm>
          <a:prstGeom prst="round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 prst="angle"/>
            <a:contourClr>
              <a:schemeClr val="accent1">
                <a:shade val="30000"/>
                <a:satMod val="13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cap="small" dirty="0"/>
              <a:t>Nothing about us without us</a:t>
            </a:r>
          </a:p>
        </p:txBody>
      </p:sp>
      <p:sp>
        <p:nvSpPr>
          <p:cNvPr id="17" name="Round Diagonal Corner Rectangle 16" descr="Self-determination">
            <a:extLst>
              <a:ext uri="{FF2B5EF4-FFF2-40B4-BE49-F238E27FC236}">
                <a16:creationId xmlns:a16="http://schemas.microsoft.com/office/drawing/2014/main" id="{4928F264-A304-9290-9C3E-CA58DF5B8321}"/>
              </a:ext>
            </a:extLst>
          </p:cNvPr>
          <p:cNvSpPr/>
          <p:nvPr/>
        </p:nvSpPr>
        <p:spPr>
          <a:xfrm>
            <a:off x="9384997" y="5142166"/>
            <a:ext cx="2496066" cy="1383957"/>
          </a:xfrm>
          <a:prstGeom prst="round2Diag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cap="small" dirty="0"/>
              <a:t>Self-Determination</a:t>
            </a:r>
          </a:p>
        </p:txBody>
      </p:sp>
      <p:sp>
        <p:nvSpPr>
          <p:cNvPr id="18" name="Snip Diagonal Corner Rectangle 17" descr="Person Centered">
            <a:extLst>
              <a:ext uri="{FF2B5EF4-FFF2-40B4-BE49-F238E27FC236}">
                <a16:creationId xmlns:a16="http://schemas.microsoft.com/office/drawing/2014/main" id="{2357B73C-5F89-3534-41D0-C281FD0E5C99}"/>
              </a:ext>
            </a:extLst>
          </p:cNvPr>
          <p:cNvSpPr/>
          <p:nvPr/>
        </p:nvSpPr>
        <p:spPr>
          <a:xfrm>
            <a:off x="4979883" y="696025"/>
            <a:ext cx="1891272" cy="1383957"/>
          </a:xfrm>
          <a:prstGeom prst="snip2Diag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 prst="angle"/>
            <a:contourClr>
              <a:schemeClr val="accent4">
                <a:shade val="30000"/>
                <a:satMod val="13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cap="small" dirty="0"/>
              <a:t>Person </a:t>
            </a:r>
          </a:p>
          <a:p>
            <a:pPr algn="ctr"/>
            <a:r>
              <a:rPr lang="en-US" sz="2400" b="1" cap="small" dirty="0"/>
              <a:t>Centered</a:t>
            </a:r>
          </a:p>
        </p:txBody>
      </p:sp>
      <p:pic>
        <p:nvPicPr>
          <p:cNvPr id="24" name="Picture 23" descr="Apply the same values">
            <a:extLst>
              <a:ext uri="{FF2B5EF4-FFF2-40B4-BE49-F238E27FC236}">
                <a16:creationId xmlns:a16="http://schemas.microsoft.com/office/drawing/2014/main" id="{48FBBF20-56FE-412F-D51D-650C7FDD1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5105" y="2464445"/>
            <a:ext cx="5858073" cy="439355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397B3-3299-258A-690E-8485F24F6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0518C9-3CC7-7448-AD05-3CB269384775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150939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4D93F-6FC7-C02C-68B7-D7D239BD7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69" y="-1218947"/>
            <a:ext cx="5156718" cy="990600"/>
          </a:xfrm>
        </p:spPr>
        <p:txBody>
          <a:bodyPr>
            <a:normAutofit/>
          </a:bodyPr>
          <a:lstStyle/>
          <a:p>
            <a:r>
              <a:rPr lang="en-US" sz="2000" dirty="0"/>
              <a:t>I don’t see any transportation possibilities</a:t>
            </a:r>
          </a:p>
        </p:txBody>
      </p:sp>
      <p:pic>
        <p:nvPicPr>
          <p:cNvPr id="92162" name="Picture 10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752" y="347472"/>
            <a:ext cx="6302496" cy="634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2163" name="Rectangle 1027"/>
          <p:cNvSpPr>
            <a:spLocks noChangeArrowheads="1"/>
          </p:cNvSpPr>
          <p:nvPr/>
        </p:nvSpPr>
        <p:spPr bwMode="auto">
          <a:xfrm>
            <a:off x="4024394" y="1016132"/>
            <a:ext cx="3657600" cy="1013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Bold" charset="0"/>
                <a:ea typeface="ＭＳ Ｐゴシック" charset="0"/>
                <a:cs typeface="+mn-cs"/>
              </a:rPr>
              <a:t>I DON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Bold" charset="0"/>
                <a:ea typeface="ＭＳ Ｐゴシック" charset="0"/>
                <a:cs typeface="+mn-cs"/>
              </a:rPr>
              <a:t>’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Bold" charset="0"/>
                <a:ea typeface="ＭＳ Ｐゴシック" charset="0"/>
                <a:cs typeface="+mn-cs"/>
              </a:rPr>
              <a:t>T SEE ANY TRANSPORTATION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Bold" charset="0"/>
                <a:ea typeface="ＭＳ Ｐゴシック" charset="0"/>
                <a:cs typeface="+mn-cs"/>
              </a:rPr>
              <a:t>POSSIBILITIES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B06513-A0FC-EB22-D41D-E21AA6772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518C9-3CC7-7448-AD05-3CB269384775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45807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CB12A-FADA-426C-89D1-977B75BE5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0247" y="706055"/>
            <a:ext cx="5023413" cy="5671595"/>
          </a:xfrm>
          <a:effectLst>
            <a:glow rad="139700">
              <a:schemeClr val="accent6">
                <a:satMod val="175000"/>
                <a:alpha val="40000"/>
              </a:schemeClr>
            </a:glow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4800" b="1" i="1" dirty="0"/>
              <a:t>No more passivity </a:t>
            </a:r>
            <a:br>
              <a:rPr lang="en-US" sz="4800" b="1" i="1" dirty="0"/>
            </a:br>
            <a:r>
              <a:rPr lang="en-US" sz="4800" dirty="0"/>
              <a:t>by individuals and service providers</a:t>
            </a:r>
            <a:br>
              <a:rPr lang="en-US" sz="4800" dirty="0"/>
            </a:br>
            <a:r>
              <a:rPr lang="en-US" sz="4800" dirty="0"/>
              <a:t> regarding transportation options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C2534F-9650-ED03-E977-77911C48C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28999-D008-419E-9628-EE1C64F81F4C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B4FC2D-754F-E251-6F77-8B8B8FAE9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40" y="1001852"/>
            <a:ext cx="45847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625932"/>
      </p:ext>
    </p:extLst>
  </p:cSld>
  <p:clrMapOvr>
    <a:masterClrMapping/>
  </p:clrMapOvr>
  <p:transition spd="slow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NTIMETER_SERIES_ID_KEY" val="alx7r1etjhypd3jssxmnk2t6gytkqyix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Verdana"/>
        <a:ea typeface="Osaka"/>
        <a:cs typeface="Osaka"/>
      </a:majorFont>
      <a:minorFont>
        <a:latin typeface="Verdana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webextensions/webextension1.xml><?xml version="1.0" encoding="utf-8"?>
<we:webextension xmlns:we="http://schemas.microsoft.com/office/webextensions/webextension/2010/11" id="{E4F6120E-1ED8-6B4A-8BA2-706216D03F81}">
  <we:reference id="wa104379261" version="3.0.2.3" store="en-US" storeType="OMEX"/>
  <we:alternateReferences>
    <we:reference id="WA104379261" version="3.0.2.3" store="" storeType="OMEX"/>
  </we:alternateReferences>
  <we:properties>
    <we:property name="MENTIMETER_QUESTION_ID_KEY" value="&quot;cx6hqpz6qmc9&quot;"/>
  </we:properties>
  <we:bindings/>
  <we:snapshot xmlns:r="http://schemas.openxmlformats.org/officeDocument/2006/relationships" r:embed="rId1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248e3af-aff9-49e6-9cb7-312d61038d0a">
      <Terms xmlns="http://schemas.microsoft.com/office/infopath/2007/PartnerControls"/>
    </lcf76f155ced4ddcb4097134ff3c332f>
    <TaxCatchAll xmlns="faa3c109-d376-4dba-8b93-c0310b7e3de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B66F0959A0F6458BCD98DF75195999" ma:contentTypeVersion="20" ma:contentTypeDescription="Create a new document." ma:contentTypeScope="" ma:versionID="589f7f149509885411c0ae182e7f366b">
  <xsd:schema xmlns:xsd="http://www.w3.org/2001/XMLSchema" xmlns:xs="http://www.w3.org/2001/XMLSchema" xmlns:p="http://schemas.microsoft.com/office/2006/metadata/properties" xmlns:ns2="6248e3af-aff9-49e6-9cb7-312d61038d0a" xmlns:ns3="faa3c109-d376-4dba-8b93-c0310b7e3dee" targetNamespace="http://schemas.microsoft.com/office/2006/metadata/properties" ma:root="true" ma:fieldsID="c3807e64443ad2b027e61b6a1e3e4372" ns2:_="" ns3:_="">
    <xsd:import namespace="6248e3af-aff9-49e6-9cb7-312d61038d0a"/>
    <xsd:import namespace="faa3c109-d376-4dba-8b93-c0310b7e3d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48e3af-aff9-49e6-9cb7-312d61038d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bb1ab42-7277-4699-bffd-c4f8fd762e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a3c109-d376-4dba-8b93-c0310b7e3dee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8a70d61-3e64-4d8c-a56e-30b104a81280}" ma:internalName="TaxCatchAll" ma:showField="CatchAllData" ma:web="faa3c109-d376-4dba-8b93-c0310b7e3d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740DDE-6CBB-4FD7-A83B-775928960EA0}">
  <ds:schemaRefs>
    <ds:schemaRef ds:uri="http://schemas.microsoft.com/office/2006/metadata/properties"/>
    <ds:schemaRef ds:uri="http://schemas.microsoft.com/office/infopath/2007/PartnerControls"/>
    <ds:schemaRef ds:uri="6248e3af-aff9-49e6-9cb7-312d61038d0a"/>
    <ds:schemaRef ds:uri="faa3c109-d376-4dba-8b93-c0310b7e3dee"/>
  </ds:schemaRefs>
</ds:datastoreItem>
</file>

<file path=customXml/itemProps2.xml><?xml version="1.0" encoding="utf-8"?>
<ds:datastoreItem xmlns:ds="http://schemas.openxmlformats.org/officeDocument/2006/customXml" ds:itemID="{C4A742F1-F008-4D52-A32F-A29C8B6DCE9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151A0E-FCA1-4CF7-9416-5750328164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48e3af-aff9-49e6-9cb7-312d61038d0a"/>
    <ds:schemaRef ds:uri="faa3c109-d376-4dba-8b93-c0310b7e3d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{1715307C-40C1-4445-98C9-A299D88ED431}tf10001076</Template>
  <TotalTime>2574</TotalTime>
  <Words>1034</Words>
  <Application>Microsoft Macintosh PowerPoint</Application>
  <PresentationFormat>Widescreen</PresentationFormat>
  <Paragraphs>209</Paragraphs>
  <Slides>39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39</vt:i4>
      </vt:variant>
    </vt:vector>
  </HeadingPairs>
  <TitlesOfParts>
    <vt:vector size="53" baseType="lpstr">
      <vt:lpstr>Arial</vt:lpstr>
      <vt:lpstr>Arial Narrow</vt:lpstr>
      <vt:lpstr>Calibri</vt:lpstr>
      <vt:lpstr>Calibri Light</vt:lpstr>
      <vt:lpstr>Chalkboard Bold</vt:lpstr>
      <vt:lpstr>Gill Sans MT</vt:lpstr>
      <vt:lpstr>Times</vt:lpstr>
      <vt:lpstr>Verdana</vt:lpstr>
      <vt:lpstr>Wingdings</vt:lpstr>
      <vt:lpstr>Office Theme</vt:lpstr>
      <vt:lpstr>Clarity</vt:lpstr>
      <vt:lpstr>Blank Presentation</vt:lpstr>
      <vt:lpstr>4_Office Theme</vt:lpstr>
      <vt:lpstr>1_Office Theme</vt:lpstr>
      <vt:lpstr>Transportation Solutions for Community Engagement and Employment</vt:lpstr>
      <vt:lpstr>Handouts</vt:lpstr>
      <vt:lpstr>“It’s a form of injustice itself to effectively require car ownership for people to participate fully in our economy and society.”</vt:lpstr>
      <vt:lpstr>A Six-Prong Approach</vt:lpstr>
      <vt:lpstr>#1:  Change The Transportation Mindset</vt:lpstr>
      <vt:lpstr>Getting beyond a narrow set of options.  “It’s more than just the van.”</vt:lpstr>
      <vt:lpstr>Apply the same values</vt:lpstr>
      <vt:lpstr>I don’t see any transportation possibilities</vt:lpstr>
      <vt:lpstr>No more passivity  by individuals and service providers  regarding transportation options</vt:lpstr>
      <vt:lpstr>Transportation: There’s No Magic Solution</vt:lpstr>
      <vt:lpstr>Basic Truths About Transportation</vt:lpstr>
      <vt:lpstr>“There are always possibilities.”</vt:lpstr>
      <vt:lpstr>Transportation A Self-Determined Approach</vt:lpstr>
      <vt:lpstr>Transportation: Avoiding Passive Dependence &amp; Acceptance </vt:lpstr>
      <vt:lpstr>Have Maximum Independence in Transportation as Goal</vt:lpstr>
      <vt:lpstr>An Individual Approach to Transportation</vt:lpstr>
      <vt:lpstr>A Few Ideas to Get Started</vt:lpstr>
      <vt:lpstr>Individuals &amp; Families</vt:lpstr>
      <vt:lpstr>#2: Use Existing Resources Differently</vt:lpstr>
      <vt:lpstr>Day Service Transportation</vt:lpstr>
      <vt:lpstr>Using Transportation Resources Differently</vt:lpstr>
      <vt:lpstr>#3: Connect With Transportation Experts</vt:lpstr>
      <vt:lpstr>Malcolm Forbes</vt:lpstr>
      <vt:lpstr>Build Relationships with Local Transportation Agencies</vt:lpstr>
      <vt:lpstr>Connect with National Transportation Resources</vt:lpstr>
      <vt:lpstr>Partner With Others</vt:lpstr>
      <vt:lpstr># 4: Partnering With Others With Transportation Issues</vt:lpstr>
      <vt:lpstr>#5: Advocate</vt:lpstr>
      <vt:lpstr>Elijah Cummings</vt:lpstr>
      <vt:lpstr>Advocate!</vt:lpstr>
      <vt:lpstr># 6: Build Transportation Competency</vt:lpstr>
      <vt:lpstr>Transportation Competencies</vt:lpstr>
      <vt:lpstr>Transportation:  Program Management Issues</vt:lpstr>
      <vt:lpstr>Consider a regional transportation group</vt:lpstr>
      <vt:lpstr>Your Role With Transportation How involved do you want to be? How involved do you need to be?</vt:lpstr>
      <vt:lpstr>Exploring Resources</vt:lpstr>
      <vt:lpstr>What steps or actions are you going to take as a result of this presentation?</vt:lpstr>
      <vt:lpstr>The answer is out there, and it's looking for you, and it will find you if you want it to. </vt:lpstr>
      <vt:lpstr>Questions, Comments, 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Informed Choice: It’s More Than Just Asking</dc:title>
  <dc:creator>David Hoff</dc:creator>
  <cp:lastModifiedBy>William C Woolery</cp:lastModifiedBy>
  <cp:revision>86</cp:revision>
  <dcterms:created xsi:type="dcterms:W3CDTF">2020-11-17T16:51:02Z</dcterms:created>
  <dcterms:modified xsi:type="dcterms:W3CDTF">2025-05-09T14:25:32Z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0x01010004B66F0959A0F6458BCD98DF75195999</vt:lpwstr>
  </property>
  <property fmtid="{D5CDD505-2E9C-101B-9397-08002B2CF9AE}" pid="3" name="MediaServiceImageTags">
    <vt:lpwstr/>
  </property>
</Properties>
</file>